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02" r:id="rId1"/>
  </p:sldMasterIdLst>
  <p:notesMasterIdLst>
    <p:notesMasterId r:id="rId32"/>
  </p:notesMasterIdLst>
  <p:handoutMasterIdLst>
    <p:handoutMasterId r:id="rId33"/>
  </p:handoutMasterIdLst>
  <p:sldIdLst>
    <p:sldId id="256" r:id="rId2"/>
    <p:sldId id="545" r:id="rId3"/>
    <p:sldId id="544" r:id="rId4"/>
    <p:sldId id="546" r:id="rId5"/>
    <p:sldId id="547" r:id="rId6"/>
    <p:sldId id="548" r:id="rId7"/>
    <p:sldId id="550" r:id="rId8"/>
    <p:sldId id="549" r:id="rId9"/>
    <p:sldId id="551" r:id="rId10"/>
    <p:sldId id="552" r:id="rId11"/>
    <p:sldId id="553" r:id="rId12"/>
    <p:sldId id="554" r:id="rId13"/>
    <p:sldId id="555" r:id="rId14"/>
    <p:sldId id="556" r:id="rId15"/>
    <p:sldId id="557" r:id="rId16"/>
    <p:sldId id="558" r:id="rId17"/>
    <p:sldId id="570" r:id="rId18"/>
    <p:sldId id="571" r:id="rId19"/>
    <p:sldId id="560" r:id="rId20"/>
    <p:sldId id="559" r:id="rId21"/>
    <p:sldId id="561" r:id="rId22"/>
    <p:sldId id="562" r:id="rId23"/>
    <p:sldId id="565" r:id="rId24"/>
    <p:sldId id="563" r:id="rId25"/>
    <p:sldId id="564" r:id="rId26"/>
    <p:sldId id="566" r:id="rId27"/>
    <p:sldId id="567" r:id="rId28"/>
    <p:sldId id="569" r:id="rId29"/>
    <p:sldId id="568" r:id="rId30"/>
    <p:sldId id="263" r:id="rId31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靖" initials="王靖" lastIdx="11" clrIdx="0">
    <p:extLst>
      <p:ext uri="{19B8F6BF-5375-455C-9EA6-DF929625EA0E}">
        <p15:presenceInfo xmlns:p15="http://schemas.microsoft.com/office/powerpoint/2012/main" userId="S::230159446@seu.edu.cn::38320452-11a4-47e4-bedc-a7b03d11ccb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00B050"/>
    <a:srgbClr val="FF9999"/>
    <a:srgbClr val="CCCCFF"/>
    <a:srgbClr val="99FFCC"/>
    <a:srgbClr val="66FFCC"/>
    <a:srgbClr val="CCECFF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929F9F4-4A8F-4326-A1B4-22849713DDAB}" styleName="深色样式 1 - 强调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深色样式 1 - 强调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0" autoAdjust="0"/>
    <p:restoredTop sz="82671" autoAdjust="0"/>
  </p:normalViewPr>
  <p:slideViewPr>
    <p:cSldViewPr>
      <p:cViewPr varScale="1">
        <p:scale>
          <a:sx n="131" d="100"/>
          <a:sy n="131" d="100"/>
        </p:scale>
        <p:origin x="3512" y="184"/>
      </p:cViewPr>
      <p:guideLst>
        <p:guide orient="horz" pos="2160"/>
        <p:guide pos="2880"/>
      </p:guideLst>
    </p:cSldViewPr>
  </p:slid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2700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E5F37C-1A12-4A3D-B9EE-32A9AF800E40}" type="datetimeFigureOut">
              <a:rPr lang="zh-CN" altLang="en-US" smtClean="0"/>
              <a:t>2021/8/27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0EDA62-E43C-4DDE-9DF6-D6E9AC7123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9249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9CC09B42-F5AA-44FE-9377-2537B7E4E76B}" type="datetimeFigureOut">
              <a:rPr lang="zh-CN" altLang="en-US"/>
              <a:pPr>
                <a:defRPr/>
              </a:pPr>
              <a:t>2021/8/27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1AC4FBB8-C939-4DA4-AB43-80189948BD0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2463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C4FBB8-C939-4DA4-AB43-80189948BD0E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590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这样一个实值空间是存在一些结构的</a:t>
            </a:r>
            <a:r>
              <a:rPr lang="zh-CN" altLang="en-US" dirty="0"/>
              <a:t>，我们认为这些结构信息建模了标记相关性；</a:t>
            </a:r>
            <a:endParaRPr lang="en-US" altLang="zh-CN" dirty="0"/>
          </a:p>
          <a:p>
            <a:endParaRPr lang="en-US" dirty="0"/>
          </a:p>
          <a:p>
            <a:r>
              <a:rPr lang="en-CN" dirty="0"/>
              <a:t>那么</a:t>
            </a:r>
            <a:r>
              <a:rPr lang="zh-CN" altLang="en-US" dirty="0"/>
              <a:t>，怎么引入相关性呢？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LDM</a:t>
            </a:r>
            <a:r>
              <a:rPr lang="zh-CN" altLang="en-US" dirty="0"/>
              <a:t>建模</a:t>
            </a:r>
            <a:r>
              <a:rPr lang="en-US" altLang="zh-CN" dirty="0"/>
              <a:t>LC</a:t>
            </a:r>
          </a:p>
          <a:p>
            <a:r>
              <a:rPr lang="en-US" altLang="zh-CN" dirty="0"/>
              <a:t>2.</a:t>
            </a:r>
            <a:r>
              <a:rPr lang="zh-CN" altLang="en-US" dirty="0"/>
              <a:t> 我们让模型的输出也落在相同的流形上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全局</a:t>
            </a:r>
            <a:r>
              <a:rPr lang="en-US" altLang="zh-CN" dirty="0"/>
              <a:t>LDM</a:t>
            </a:r>
            <a:r>
              <a:rPr lang="zh-CN" altLang="en-US" dirty="0"/>
              <a:t>建模全局</a:t>
            </a:r>
            <a:r>
              <a:rPr lang="en-US" altLang="zh-CN" dirty="0"/>
              <a:t>LC</a:t>
            </a:r>
            <a:r>
              <a:rPr lang="zh-CN" altLang="en-US" dirty="0"/>
              <a:t>、局部</a:t>
            </a:r>
            <a:r>
              <a:rPr lang="en-US" altLang="zh-CN" dirty="0"/>
              <a:t>LDM</a:t>
            </a:r>
            <a:r>
              <a:rPr lang="zh-CN" altLang="en-US" dirty="0"/>
              <a:t>建模局部</a:t>
            </a:r>
            <a:r>
              <a:rPr lang="en-US" altLang="zh-CN" dirty="0"/>
              <a:t>LC</a:t>
            </a:r>
          </a:p>
          <a:p>
            <a:endParaRPr lang="en-CN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C4FBB8-C939-4DA4-AB43-80189948BD0E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242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左边为真实的标记分布</a:t>
            </a:r>
            <a:r>
              <a:rPr lang="zh-CN" altLang="en-US" dirty="0"/>
              <a:t>，右边为模型预测标记分布；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首先，第一行学习全局</a:t>
            </a:r>
            <a:r>
              <a:rPr lang="en-US" altLang="zh-CN" dirty="0"/>
              <a:t>LDM</a:t>
            </a:r>
            <a:r>
              <a:rPr lang="zh-CN" altLang="en-US" dirty="0"/>
              <a:t>，并让模型的输出也在全局</a:t>
            </a:r>
            <a:r>
              <a:rPr lang="en-US" altLang="zh-CN" dirty="0"/>
              <a:t>LDM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接着，第二行学习局部</a:t>
            </a:r>
            <a:r>
              <a:rPr lang="en-US" altLang="zh-CN" dirty="0"/>
              <a:t>LDM</a:t>
            </a:r>
            <a:r>
              <a:rPr lang="zh-CN" altLang="en-US" dirty="0"/>
              <a:t>，并让模型的输出也在局部</a:t>
            </a:r>
            <a:r>
              <a:rPr lang="en-US" altLang="zh-CN" dirty="0"/>
              <a:t>LDM</a:t>
            </a:r>
            <a:r>
              <a:rPr lang="zh-CN" altLang="en-US" dirty="0"/>
              <a:t>；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C4FBB8-C939-4DA4-AB43-80189948BD0E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0756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具体实现</a:t>
            </a:r>
            <a:r>
              <a:rPr lang="zh-CN" altLang="en-US" dirty="0"/>
              <a:t>：</a:t>
            </a:r>
            <a:endParaRPr lang="en-CN" dirty="0"/>
          </a:p>
          <a:p>
            <a:endParaRPr lang="en-CN" dirty="0"/>
          </a:p>
          <a:p>
            <a:r>
              <a:rPr lang="en-CN" dirty="0"/>
              <a:t>我们借用LLE算法学习LDM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C4FBB8-C939-4DA4-AB43-80189948BD0E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125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我们如何考虑全局LC</a:t>
            </a:r>
            <a:r>
              <a:rPr lang="zh-CN" altLang="en-US" dirty="0"/>
              <a:t>？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zh-CN" altLang="en-US" dirty="0"/>
              <a:t>我们让</a:t>
            </a:r>
            <a:r>
              <a:rPr lang="en-US" altLang="zh-CN" dirty="0"/>
              <a:t>D-hat</a:t>
            </a:r>
            <a:r>
              <a:rPr lang="zh-CN" altLang="en-US" dirty="0"/>
              <a:t>也满足这样一个线性重构关系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C4FBB8-C939-4DA4-AB43-80189948BD0E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2001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C4FBB8-C939-4DA4-AB43-80189948BD0E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5825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我们刚才介绍了</a:t>
            </a:r>
            <a:r>
              <a:rPr lang="zh-CN" altLang="en-US" dirty="0"/>
              <a:t>：先学习</a:t>
            </a:r>
            <a:r>
              <a:rPr lang="en-US" altLang="zh-CN" dirty="0"/>
              <a:t>LDM</a:t>
            </a:r>
            <a:r>
              <a:rPr lang="zh-CN" altLang="en-US" dirty="0"/>
              <a:t>，在考虑</a:t>
            </a:r>
            <a:r>
              <a:rPr lang="en-US" altLang="zh-CN" dirty="0"/>
              <a:t>LC</a:t>
            </a:r>
          </a:p>
          <a:p>
            <a:endParaRPr lang="en-US" dirty="0"/>
          </a:p>
          <a:p>
            <a:r>
              <a:rPr lang="en-US" dirty="0" err="1"/>
              <a:t>然而</a:t>
            </a:r>
            <a:r>
              <a:rPr lang="zh-CN" altLang="en-US" dirty="0"/>
              <a:t>，当</a:t>
            </a:r>
            <a:r>
              <a:rPr lang="en-US" altLang="zh-CN" dirty="0"/>
              <a:t>LD</a:t>
            </a:r>
            <a:r>
              <a:rPr lang="zh-CN" altLang="en-US" dirty="0"/>
              <a:t>包含噪声，</a:t>
            </a:r>
            <a:r>
              <a:rPr lang="en-US" altLang="zh-CN" dirty="0"/>
              <a:t>LDM</a:t>
            </a:r>
            <a:r>
              <a:rPr lang="zh-CN" altLang="en-US" dirty="0"/>
              <a:t>学习不准确。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  <a:p>
            <a:r>
              <a:rPr lang="zh-CN" altLang="en-US" dirty="0"/>
              <a:t>我们能不能让模型自动学习</a:t>
            </a:r>
            <a:r>
              <a:rPr lang="en-US" altLang="zh-CN" dirty="0"/>
              <a:t>LDM</a:t>
            </a:r>
            <a:r>
              <a:rPr lang="zh-CN" altLang="en-US" dirty="0"/>
              <a:t>呢？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C4FBB8-C939-4DA4-AB43-80189948BD0E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2781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模型同时学习标记分布于LDM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C4FBB8-C939-4DA4-AB43-80189948BD0E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50331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目标函数退化为这样一个无约束优化</a:t>
            </a:r>
          </a:p>
          <a:p>
            <a:endParaRPr lang="en-CN" altLang="zh-CN" dirty="0"/>
          </a:p>
          <a:p>
            <a:r>
              <a:rPr lang="zh-CN" altLang="en-CN" dirty="0"/>
              <a:t>我们</a:t>
            </a:r>
            <a:r>
              <a:rPr lang="zh-CN" altLang="en-US" dirty="0"/>
              <a:t>利用梯度下降优化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C4FBB8-C939-4DA4-AB43-80189948BD0E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7523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C4FBB8-C939-4DA4-AB43-80189948BD0E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1542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C4FBB8-C939-4DA4-AB43-80189948BD0E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907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我们的工作受到了重点研发项目的支持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C4FBB8-C939-4DA4-AB43-80189948BD0E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0983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C4FBB8-C939-4DA4-AB43-80189948BD0E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2532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C4FBB8-C939-4DA4-AB43-80189948BD0E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392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000" dirty="0"/>
              <a:t>首先，简单介绍一下研究背景</a:t>
            </a:r>
            <a:endParaRPr lang="en-US" altLang="zh-CN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C4FBB8-C939-4DA4-AB43-80189948BD0E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44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单标记学习</a:t>
            </a:r>
            <a:r>
              <a:rPr lang="zh-CN" altLang="en-US" dirty="0"/>
              <a:t>：</a:t>
            </a:r>
            <a:r>
              <a:rPr lang="en-US" altLang="zh-CN" dirty="0"/>
              <a:t>1</a:t>
            </a:r>
            <a:r>
              <a:rPr lang="zh-CN" altLang="en-US" dirty="0"/>
              <a:t>个示例对应</a:t>
            </a:r>
            <a:r>
              <a:rPr lang="en-US" altLang="zh-CN" dirty="0"/>
              <a:t>1</a:t>
            </a:r>
            <a:r>
              <a:rPr lang="zh-CN" altLang="en-US" dirty="0"/>
              <a:t>个标记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多标记学习：</a:t>
            </a:r>
            <a:r>
              <a:rPr lang="en-US" altLang="zh-CN" dirty="0"/>
              <a:t>1</a:t>
            </a:r>
            <a:r>
              <a:rPr lang="zh-CN" altLang="en-US" dirty="0"/>
              <a:t>个示例对应多个标记</a:t>
            </a:r>
            <a:endParaRPr lang="en-US" altLang="zh-CN" dirty="0"/>
          </a:p>
          <a:p>
            <a:endParaRPr lang="en-US" dirty="0"/>
          </a:p>
          <a:p>
            <a:r>
              <a:rPr lang="en-CN" dirty="0"/>
              <a:t>然而示例与标记间的关系往往不是确定的</a:t>
            </a:r>
            <a:r>
              <a:rPr lang="zh-CN" altLang="en-US" dirty="0"/>
              <a:t>，例如图片的标记是沙漠、天空与山脉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但是显然沙漠的相关性要大于天空与山脉；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我们可以用这样一个分布表示图片的标记信息，其中沙漠的重要度最高；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在标记分布学习中，一个示例对应一个标记分布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C4FBB8-C939-4DA4-AB43-80189948BD0E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764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MLL与LDL都具有指数级大小输出空间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我们认为</a:t>
            </a:r>
            <a:r>
              <a:rPr lang="en-US" altLang="zh-CN" dirty="0"/>
              <a:t>LDL</a:t>
            </a:r>
            <a:r>
              <a:rPr lang="zh-CN" altLang="en-US" dirty="0"/>
              <a:t>中存在两种标记相关性：全局与局部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例如图中所示：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 两幅图中“天空”与“云朵”都是正相关的；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 （</a:t>
            </a:r>
            <a:r>
              <a:rPr lang="en-US" altLang="zh-CN" dirty="0"/>
              <a:t>a</a:t>
            </a:r>
            <a:r>
              <a:rPr lang="zh-CN" altLang="en-US" dirty="0"/>
              <a:t>）中。。。。</a:t>
            </a:r>
            <a:endParaRPr lang="en-US" altLang="zh-CN" dirty="0"/>
          </a:p>
          <a:p>
            <a:r>
              <a:rPr lang="zh-CN" altLang="en-US" dirty="0"/>
              <a:t>    （</a:t>
            </a:r>
            <a:r>
              <a:rPr lang="en-US" altLang="zh-CN" dirty="0"/>
              <a:t>b</a:t>
            </a:r>
            <a:r>
              <a:rPr lang="zh-CN" altLang="en-US" dirty="0"/>
              <a:t>）中。。。。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C4FBB8-C939-4DA4-AB43-80189948BD0E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95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现有工作的不足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dirty="0"/>
          </a:p>
          <a:p>
            <a:r>
              <a:rPr lang="en-CN" dirty="0"/>
              <a:t>有以下工作依赖低秩假设建模标记相关性</a:t>
            </a:r>
            <a:r>
              <a:rPr lang="zh-CN" altLang="en-US" dirty="0"/>
              <a:t>，然而我们发现</a:t>
            </a:r>
            <a:r>
              <a:rPr lang="en-US" altLang="zh-CN" dirty="0"/>
              <a:t>LDL</a:t>
            </a:r>
            <a:r>
              <a:rPr lang="zh-CN" altLang="en-US" dirty="0"/>
              <a:t>中低秩假设可能不成立：我们分析一些数据集，发现标记分布矩阵都不是低秩的；</a:t>
            </a:r>
            <a:endParaRPr lang="en-US" altLang="zh-CN" dirty="0"/>
          </a:p>
          <a:p>
            <a:endParaRPr lang="en-US" dirty="0"/>
          </a:p>
          <a:p>
            <a:r>
              <a:rPr lang="en-CN" dirty="0"/>
              <a:t>还有一下工作只考虑了一种标记相关性</a:t>
            </a:r>
            <a:r>
              <a:rPr lang="zh-CN" altLang="en-US" dirty="0"/>
              <a:t>：例如。。。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因此，我们需要解决的问题是：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C4FBB8-C939-4DA4-AB43-80189948BD0E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602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000" dirty="0"/>
              <a:t>接下来介绍算法部分</a:t>
            </a:r>
            <a:endParaRPr lang="en-US" altLang="zh-CN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C4FBB8-C939-4DA4-AB43-80189948BD0E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266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首先是符号定义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C4FBB8-C939-4DA4-AB43-80189948BD0E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468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与我们之前的工作类似</a:t>
            </a:r>
            <a:r>
              <a:rPr lang="zh-CN" altLang="en-US" dirty="0"/>
              <a:t>，</a:t>
            </a:r>
            <a:r>
              <a:rPr lang="en-CN" dirty="0"/>
              <a:t>我们采用最大熵模型来学习标记分布</a:t>
            </a:r>
          </a:p>
          <a:p>
            <a:endParaRPr lang="en-CN" dirty="0"/>
          </a:p>
          <a:p>
            <a:r>
              <a:rPr lang="en-CN" dirty="0"/>
              <a:t>我们使用KL散度学习标记分布</a:t>
            </a:r>
          </a:p>
          <a:p>
            <a:endParaRPr lang="en-CN" dirty="0"/>
          </a:p>
          <a:p>
            <a:r>
              <a:rPr lang="en-CN" dirty="0"/>
              <a:t>基本模型如式子所示</a:t>
            </a:r>
            <a:r>
              <a:rPr lang="zh-CN" altLang="en-US" dirty="0"/>
              <a:t>，没有考虑标记相关性；</a:t>
            </a:r>
            <a:endParaRPr lang="en-US" altLang="zh-CN" dirty="0"/>
          </a:p>
          <a:p>
            <a:r>
              <a:rPr lang="zh-CN" altLang="en-US" dirty="0"/>
              <a:t>接下来，我们介绍如何让在这个模型上考虑标记相关性</a:t>
            </a:r>
            <a:endParaRPr lang="en-CN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C4FBB8-C939-4DA4-AB43-80189948BD0E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037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80728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007648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BF0CC55-A340-45F4-ADD6-1C84CE9F1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FC02F-F533-4BAC-BBC0-7D0AFF76BAC5}" type="datetime2">
              <a:rPr lang="en-US" altLang="zh-CN" smtClean="0"/>
              <a:t>Friday, August 27, 2021</a:t>
            </a:fld>
            <a:endParaRPr 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E93E0E4B-8960-42BB-919C-44FB1E1EB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C5BE9A-28EE-49F4-887D-D6677237C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8D9D1-C243-4ED1-9457-4D5FF3D8E219}" type="datetime2">
              <a:rPr lang="en-US" altLang="zh-CN" smtClean="0"/>
              <a:t>Friday, August 27, 2021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CD0D43F-43C0-4F37-9784-C8D33C234F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F6345-F02F-47AB-8D6F-69A88F1EC2CD}" type="datetime2">
              <a:rPr lang="en-US" altLang="zh-CN" smtClean="0"/>
              <a:t>Friday, August 27, 2021</a:t>
            </a:fld>
            <a:endParaRPr 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83EB-1D28-41A0-B253-F15854D302DB}" type="datetime2">
              <a:rPr lang="en-US" altLang="zh-CN" smtClean="0"/>
              <a:t>Friday, August 27, 2021</a:t>
            </a:fld>
            <a:endParaRPr 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altLang="zh-CN" smtClean="0"/>
              <a:pPr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D5574155-A2E2-4734-8E60-D34FCB8D95A4}" type="datetime2">
              <a:rPr lang="en-US" altLang="zh-CN" smtClean="0"/>
              <a:t>Friday, August 27, 2021</a:t>
            </a:fld>
            <a:endParaRPr lang="zh-CN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BDD-D331-44F0-96AA-4FB4ED497064}" type="slidenum">
              <a:rPr lang="zh-CN" smtClean="0">
                <a:solidFill>
                  <a:schemeClr val="accent1">
                    <a:shade val="75000"/>
                  </a:schemeClr>
                </a:solidFill>
              </a:rPr>
              <a:pPr/>
              <a:t>‹#›</a:t>
            </a:fld>
            <a:endParaRPr lang="zh-CN">
              <a:solidFill>
                <a:schemeClr val="accent1">
                  <a:shade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42BC4-AD77-4A61-A031-0197B90F9792}" type="datetime2">
              <a:rPr lang="en-US" altLang="zh-CN" smtClean="0"/>
              <a:t>Friday, August 27, 2021</a:t>
            </a:fld>
            <a:endParaRPr 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D2430-FB11-4C87-BF1D-6F488A17F237}" type="slidenum">
              <a:rPr lang="en-US" altLang="zh-CN" smtClean="0"/>
              <a:pPr/>
              <a:t>‹#›</a:t>
            </a:fld>
            <a:endParaRPr lang="zh-CN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9">
            <a:extLst>
              <a:ext uri="{FF2B5EF4-FFF2-40B4-BE49-F238E27FC236}">
                <a16:creationId xmlns:a16="http://schemas.microsoft.com/office/drawing/2014/main" id="{93876512-D67F-43C3-B067-D931D32A6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933E1-F0B1-414F-B050-BB5D7BFB8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8D9D1-C243-4ED1-9457-4D5FF3D8E219}" type="datetime2">
              <a:rPr lang="en-US" altLang="zh-CN" smtClean="0"/>
              <a:t>Friday, August 27, 2021</a:t>
            </a:fld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157C35-33F2-47B7-8551-C8C946EA3F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574D48B2-1C1A-46F2-9E0E-FCA0C86EB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10DA81-EF47-4BCA-A56A-D8F9BDAE5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8D9D1-C243-4ED1-9457-4D5FF3D8E219}" type="datetime2">
              <a:rPr lang="en-US" altLang="zh-CN" smtClean="0"/>
              <a:t>Friday, August 27, 2021</a:t>
            </a:fld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323856-12AB-4E80-831B-18E871F278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3E88D9D1-C243-4ED1-9457-4D5FF3D8E219}" type="datetime2">
              <a:rPr lang="en-US" altLang="zh-CN" smtClean="0"/>
              <a:t>Friday, August 27,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6"/>
          <p:cNvSpPr/>
          <p:nvPr userDrawn="1"/>
        </p:nvSpPr>
        <p:spPr bwMode="auto">
          <a:xfrm>
            <a:off x="0" y="253529"/>
            <a:ext cx="9144000" cy="365125"/>
          </a:xfrm>
          <a:prstGeom prst="rect">
            <a:avLst/>
          </a:prstGeom>
          <a:gradFill flip="none" rotWithShape="1">
            <a:gsLst>
              <a:gs pos="0">
                <a:srgbClr val="CAE3F0"/>
              </a:gs>
              <a:gs pos="100000">
                <a:srgbClr val="00B05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941" y="-90294"/>
            <a:ext cx="1140059" cy="105276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03" r:id="rId1"/>
    <p:sldLayoutId id="2147484104" r:id="rId2"/>
    <p:sldLayoutId id="2147484105" r:id="rId3"/>
    <p:sldLayoutId id="2147484106" r:id="rId4"/>
    <p:sldLayoutId id="2147484107" r:id="rId5"/>
    <p:sldLayoutId id="2147484108" r:id="rId6"/>
    <p:sldLayoutId id="2147484109" r:id="rId7"/>
    <p:sldLayoutId id="2147484110" r:id="rId8"/>
    <p:sldLayoutId id="2147484111" r:id="rId9"/>
    <p:sldLayoutId id="2147484112" r:id="rId10"/>
    <p:sldLayoutId id="2147484113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副标题 2"/>
          <p:cNvSpPr>
            <a:spLocks noGrp="1"/>
          </p:cNvSpPr>
          <p:nvPr>
            <p:ph type="subTitle" idx="1"/>
          </p:nvPr>
        </p:nvSpPr>
        <p:spPr>
          <a:xfrm>
            <a:off x="1029582" y="3547664"/>
            <a:ext cx="5395950" cy="2520280"/>
          </a:xfrm>
        </p:spPr>
        <p:txBody>
          <a:bodyPr>
            <a:noAutofit/>
          </a:bodyPr>
          <a:lstStyle/>
          <a:p>
            <a:pPr>
              <a:spcBef>
                <a:spcPct val="0"/>
              </a:spcBef>
            </a:pPr>
            <a:r>
              <a:rPr lang="zh-CN" altLang="en-US" sz="3200" dirty="0">
                <a:solidFill>
                  <a:schemeClr val="tx1"/>
                </a:solidFill>
                <a:ea typeface="黑体" panose="02010609060101010101" pitchFamily="49" charset="-122"/>
                <a:cs typeface="Calibri" panose="020F0502020204030204" pitchFamily="34" charset="0"/>
              </a:rPr>
              <a:t>王 靖</a:t>
            </a:r>
            <a:endParaRPr lang="en-US" altLang="en-US" dirty="0">
              <a:solidFill>
                <a:schemeClr val="tx1"/>
              </a:solidFill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>
              <a:spcBef>
                <a:spcPct val="0"/>
              </a:spcBef>
            </a:pPr>
            <a:endParaRPr lang="en-US" altLang="zh-CN" dirty="0">
              <a:solidFill>
                <a:schemeClr val="tx1"/>
              </a:solidFill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>
              <a:spcBef>
                <a:spcPct val="0"/>
              </a:spcBef>
            </a:pPr>
            <a:r>
              <a:rPr lang="zh-CN" altLang="en-US" dirty="0">
                <a:solidFill>
                  <a:schemeClr val="tx1"/>
                </a:solidFill>
                <a:ea typeface="黑体" panose="02010609060101010101" pitchFamily="49" charset="-122"/>
                <a:cs typeface="Calibri" panose="020F0502020204030204" pitchFamily="34" charset="0"/>
              </a:rPr>
              <a:t>模式学习与挖掘实验室（</a:t>
            </a:r>
            <a:r>
              <a:rPr lang="en-US" altLang="zh-CN" dirty="0">
                <a:solidFill>
                  <a:schemeClr val="tx1"/>
                </a:solidFill>
                <a:ea typeface="黑体" panose="02010609060101010101" pitchFamily="49" charset="-122"/>
                <a:cs typeface="Calibri" panose="020F0502020204030204" pitchFamily="34" charset="0"/>
              </a:rPr>
              <a:t>PALM</a:t>
            </a:r>
            <a:r>
              <a:rPr lang="zh-CN" altLang="en-US" dirty="0">
                <a:solidFill>
                  <a:schemeClr val="tx1"/>
                </a:solidFill>
                <a:ea typeface="黑体" panose="02010609060101010101" pitchFamily="49" charset="-122"/>
                <a:cs typeface="Calibri" panose="020F0502020204030204" pitchFamily="34" charset="0"/>
              </a:rPr>
              <a:t>）</a:t>
            </a:r>
            <a:r>
              <a:rPr lang="en-US" altLang="zh-CN" dirty="0">
                <a:solidFill>
                  <a:schemeClr val="tx1"/>
                </a:solidFill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br>
              <a:rPr lang="en-US" altLang="zh-CN" dirty="0">
                <a:solidFill>
                  <a:schemeClr val="tx1"/>
                </a:solidFill>
                <a:ea typeface="黑体" panose="02010609060101010101" pitchFamily="49" charset="-122"/>
                <a:cs typeface="Calibri" panose="020F0502020204030204" pitchFamily="34" charset="0"/>
              </a:rPr>
            </a:br>
            <a:r>
              <a:rPr lang="en-US" altLang="zh-CN" dirty="0">
                <a:solidFill>
                  <a:schemeClr val="tx1"/>
                </a:solidFill>
                <a:ea typeface="黑体" panose="02010609060101010101" pitchFamily="49" charset="-122"/>
                <a:cs typeface="Calibri" panose="020F0502020204030204" pitchFamily="34" charset="0"/>
              </a:rPr>
              <a:t>http://palm.seu.edu.cn</a:t>
            </a:r>
          </a:p>
          <a:p>
            <a:pPr>
              <a:spcBef>
                <a:spcPct val="0"/>
              </a:spcBef>
            </a:pPr>
            <a:endParaRPr lang="en-US" altLang="zh-CN" dirty="0">
              <a:solidFill>
                <a:schemeClr val="tx1"/>
              </a:solidFill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>
              <a:spcBef>
                <a:spcPct val="0"/>
              </a:spcBef>
            </a:pPr>
            <a:r>
              <a:rPr lang="zh-CN" altLang="en-US" dirty="0">
                <a:solidFill>
                  <a:schemeClr val="tx1"/>
                </a:solidFill>
                <a:ea typeface="黑体" panose="02010609060101010101" pitchFamily="49" charset="-122"/>
                <a:cs typeface="Calibri" panose="020F0502020204030204" pitchFamily="34" charset="0"/>
              </a:rPr>
              <a:t>东南大学计算机科学与工程学院</a:t>
            </a:r>
          </a:p>
          <a:p>
            <a:pPr>
              <a:spcBef>
                <a:spcPct val="0"/>
              </a:spcBef>
            </a:pPr>
            <a:endParaRPr lang="zh-CN" altLang="en-US" dirty="0">
              <a:solidFill>
                <a:schemeClr val="accent5"/>
              </a:solidFill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4" name="Picture 5" descr="se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532" y="4788182"/>
            <a:ext cx="1242449" cy="1211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://palm.seu.edu.cn/img/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429000"/>
            <a:ext cx="1493127" cy="137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460348" y="858025"/>
            <a:ext cx="8223303" cy="214367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 cap="all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zh-CN" sz="4200" cap="none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Label</a:t>
            </a:r>
            <a:r>
              <a:rPr lang="zh-CN" altLang="en-US" sz="4200" cap="none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cap="none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Distribution</a:t>
            </a:r>
            <a:r>
              <a:rPr lang="zh-CN" altLang="en-US" sz="4200" cap="none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cap="none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zh-CN" altLang="en-US" sz="4200" cap="none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cap="none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zh-CN" altLang="en-US" sz="4200" cap="none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cap="none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Exploiting</a:t>
            </a:r>
            <a:r>
              <a:rPr lang="zh-CN" altLang="en-US" sz="4200" cap="none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Label</a:t>
            </a:r>
            <a:r>
              <a:rPr lang="zh-CN" altLang="en-US" sz="4200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Distribution</a:t>
            </a:r>
            <a:r>
              <a:rPr lang="zh-CN" altLang="en-US" sz="4200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200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Manifold</a:t>
            </a:r>
            <a:endParaRPr lang="en-US" altLang="zh-CN" sz="4200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 fontAlgn="auto">
              <a:spcBef>
                <a:spcPts val="1200"/>
              </a:spcBef>
              <a:spcAft>
                <a:spcPts val="0"/>
              </a:spcAft>
            </a:pPr>
            <a:r>
              <a:rPr lang="zh-CN" altLang="en-US" sz="36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基于标记分布流形的标记分布学习</a:t>
            </a:r>
            <a:endParaRPr lang="en-US" altLang="zh-CN" sz="3600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7549C-C011-8941-9556-146D133F4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标记相关性</a:t>
            </a:r>
            <a:r>
              <a:rPr lang="en-US" altLang="zh-CN" dirty="0"/>
              <a:t>&amp;</a:t>
            </a:r>
            <a:r>
              <a:rPr lang="zh-CN" altLang="en-US" dirty="0"/>
              <a:t>标记分布流形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CC3F91-7EAA-4946-BA49-9E87092053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54331"/>
                <a:ext cx="8229600" cy="5287037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 基本想法</a:t>
                </a:r>
                <a:endParaRPr lang="en-US" altLang="zh-CN" dirty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/>
                  <a:t> 标记分布落在实值空间（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>
                        <m:sSub>
                          <m:sSubPr>
                            <m:ctrlP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sup>
                    </m:sSub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0,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CN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1" i="1" dirty="0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</m:sup>
                        </m:sSubSup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nary>
                  </m:oMath>
                </a14:m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/>
                  <a:t> 实值空间的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底层结构</a:t>
                </a:r>
                <a:r>
                  <a:rPr lang="zh-CN" altLang="en-US" dirty="0"/>
                  <a:t>（例如流形结构）反映了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标记相关性</a:t>
                </a:r>
                <a:endParaRPr lang="en-US" altLang="zh-CN" b="1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dirty="0"/>
                  <a:t>如何引入标记相关性？</a:t>
                </a:r>
                <a:endParaRPr lang="en-US" altLang="zh-CN" dirty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/>
                  <a:t> 从标记分布中挖掘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标记分布流形结构</a:t>
                </a:r>
                <a:r>
                  <a:rPr lang="zh-CN" altLang="en-US" dirty="0"/>
                  <a:t>建模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标记相关性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/>
                  <a:t> 让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模型的输出</a:t>
                </a:r>
                <a:r>
                  <a:rPr lang="zh-CN" altLang="en-US" dirty="0"/>
                  <a:t>落在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相同流形结构</a:t>
                </a:r>
                <a:r>
                  <a:rPr lang="zh-CN" altLang="en-US" dirty="0"/>
                  <a:t>来考虑标记相关性</a:t>
                </a: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 全局相关性 </a:t>
                </a:r>
                <a:r>
                  <a:rPr lang="en-US" altLang="zh-CN" dirty="0"/>
                  <a:t>&amp;</a:t>
                </a:r>
                <a:r>
                  <a:rPr lang="zh-CN" altLang="en-US" dirty="0"/>
                  <a:t> 局部相关性</a:t>
                </a:r>
                <a:endParaRPr lang="en-US" altLang="zh-CN" dirty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/>
                  <a:t> </a:t>
                </a:r>
                <a:r>
                  <a:rPr lang="en-CN" i="1" dirty="0"/>
                  <a:t>S</a:t>
                </a:r>
                <a:r>
                  <a:rPr lang="en-US" dirty="0" err="1"/>
                  <a:t>的</a:t>
                </a:r>
                <a:r>
                  <a:rPr lang="en-CN" dirty="0"/>
                  <a:t>流形</a:t>
                </a:r>
                <a:r>
                  <a:rPr lang="en-US" dirty="0" err="1"/>
                  <a:t>建模全局相关性</a:t>
                </a:r>
                <a:endParaRPr lang="en-US" dirty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/>
                  <a:t> 将</a:t>
                </a:r>
                <a:r>
                  <a:rPr lang="en-US" altLang="zh-CN" i="1" dirty="0"/>
                  <a:t>S</a:t>
                </a:r>
                <a:r>
                  <a:rPr lang="zh-CN" altLang="en-US" dirty="0"/>
                  <a:t>划分为多个聚簇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CN" dirty="0"/>
                  <a:t>的流形结构建模局部相关性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CC3F91-7EAA-4946-BA49-9E87092053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54331"/>
                <a:ext cx="8229600" cy="5287037"/>
              </a:xfrm>
              <a:blipFill>
                <a:blip r:embed="rId3"/>
                <a:stretch>
                  <a:fillRect l="-772" t="-95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858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377E8-85B5-FB44-8902-0FB45856E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LDL</a:t>
            </a:r>
            <a:r>
              <a:rPr lang="en-US" altLang="zh-CN" dirty="0"/>
              <a:t>-LDM</a:t>
            </a:r>
            <a:r>
              <a:rPr lang="zh-CN" altLang="en-US" dirty="0"/>
              <a:t>框架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12EBAA-8A57-4646-9C32-5D0B70B7AB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1854" y="1340768"/>
                <a:ext cx="8229600" cy="4876800"/>
              </a:xfrm>
            </p:spPr>
            <p:txBody>
              <a:bodyPr/>
              <a:lstStyle/>
              <a:p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r>
                  <a:rPr lang="zh-CN" altLang="en-US" dirty="0">
                    <a:latin typeface="Cambria Math" panose="02040503050406030204" pitchFamily="18" charset="0"/>
                  </a:rPr>
                  <a:t>表示输出标记分布矩阵：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Cambria Math" panose="02040503050406030204" pitchFamily="18" charset="0"/>
                </a:endParaRPr>
              </a:p>
              <a:p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CN" dirty="0"/>
                  <a:t>划分为</a:t>
                </a:r>
                <a14:m>
                  <m:oMath xmlns:m="http://schemas.openxmlformats.org/officeDocument/2006/math">
                    <m:r>
                      <a:rPr lang="en-CN" i="1" dirty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CN" dirty="0"/>
                  <a:t>个聚簇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CN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en-CN" dirty="0"/>
                  <a:t>表示第j个聚簇的标记分布矩阵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en-CN" dirty="0"/>
                  <a:t>表示第</a:t>
                </a:r>
                <a:r>
                  <a:rPr lang="en-US" altLang="zh-CN" dirty="0"/>
                  <a:t>j</a:t>
                </a:r>
                <a:r>
                  <a:rPr lang="zh-CN" altLang="en-US" dirty="0"/>
                  <a:t>个聚簇的输出标记分布矩阵</a:t>
                </a:r>
                <a:endParaRPr lang="en-CN" dirty="0"/>
              </a:p>
              <a:p>
                <a:pPr lvl="1"/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12EBAA-8A57-4646-9C32-5D0B70B7AB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1854" y="1340768"/>
                <a:ext cx="8229600" cy="4876800"/>
              </a:xfrm>
              <a:blipFill>
                <a:blip r:embed="rId3"/>
                <a:stretch>
                  <a:fillRect l="-770" t="-5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4B8AC4E-AA3A-CD44-AE41-5A126FB23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9" y="3539370"/>
            <a:ext cx="9144000" cy="335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3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30BB8-DC31-9846-A0DB-753A419EC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LLE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标记分布流形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C6B286-6983-164D-9718-6C8F828510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5145" y="1497082"/>
                <a:ext cx="8229600" cy="5221560"/>
              </a:xfrm>
            </p:spPr>
            <p:txBody>
              <a:bodyPr/>
              <a:lstStyle/>
              <a:p>
                <a:r>
                  <a:rPr lang="zh-CN" altLang="en-US" dirty="0"/>
                  <a:t> </a:t>
                </a:r>
                <a:r>
                  <a:rPr lang="en-US" altLang="zh-CN" dirty="0"/>
                  <a:t>LLE</a:t>
                </a:r>
                <a:r>
                  <a:rPr lang="zh-CN" altLang="en-US" dirty="0"/>
                  <a:t>算法：优化线性重构误差</a:t>
                </a: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 标记分布流形</a:t>
                </a:r>
                <a:endParaRPr lang="en-US" altLang="zh-CN" dirty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/>
                  <a:t> 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dirty="0"/>
                  <a:t>中线性重构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i="1" dirty="0"/>
              </a:p>
              <a:p>
                <a:pPr lvl="1">
                  <a:lnSpc>
                    <a:spcPct val="150000"/>
                  </a:lnSpc>
                </a:pPr>
                <a:endParaRPr lang="en-US" altLang="zh-CN" i="1" dirty="0"/>
              </a:p>
              <a:p>
                <a:pPr lvl="1">
                  <a:lnSpc>
                    <a:spcPct val="150000"/>
                  </a:lnSpc>
                </a:pPr>
                <a:endParaRPr lang="en-US" altLang="zh-CN" i="1" dirty="0"/>
              </a:p>
              <a:p>
                <a:pPr lvl="1">
                  <a:lnSpc>
                    <a:spcPct val="150000"/>
                  </a:lnSpc>
                </a:pPr>
                <a:endParaRPr lang="en-US" altLang="zh-CN" i="1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dirty="0"/>
                  <a:t>则第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与第</a:t>
                </a:r>
                <a:r>
                  <a:rPr lang="en-US" altLang="zh-CN" dirty="0"/>
                  <a:t>j</a:t>
                </a:r>
                <a:r>
                  <a:rPr lang="zh-CN" altLang="en-US" dirty="0"/>
                  <a:t>个标记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正相关</a:t>
                </a:r>
                <a:r>
                  <a:rPr lang="zh-CN" altLang="en-US" dirty="0"/>
                  <a:t>，否则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负相关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dirty="0"/>
                  <a:t>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zh-CN" altLang="en-US" dirty="0"/>
                  <a:t>中学到局部标记分布流形结构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C6B286-6983-164D-9718-6C8F828510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5145" y="1497082"/>
                <a:ext cx="8229600" cy="5221560"/>
              </a:xfrm>
              <a:blipFill>
                <a:blip r:embed="rId3"/>
                <a:stretch>
                  <a:fillRect l="-616" t="-121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7A67A2C-A46C-E34F-8A73-3D506816E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3224708"/>
            <a:ext cx="4207520" cy="132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73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3054C-D192-8B40-98C9-E90B9296C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全局标记相关性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A7D876-1D87-B942-BF5C-1DF06FC976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9512" y="1535304"/>
                <a:ext cx="8229600" cy="4876800"/>
              </a:xfrm>
            </p:spPr>
            <p:txBody>
              <a:bodyPr/>
              <a:lstStyle/>
              <a:p>
                <a:pPr>
                  <a:lnSpc>
                    <a:spcPct val="200000"/>
                  </a:lnSpc>
                </a:pP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CN" dirty="0"/>
                  <a:t>建模了全局相关性</a:t>
                </a:r>
              </a:p>
              <a:p>
                <a:pPr>
                  <a:lnSpc>
                    <a:spcPct val="200000"/>
                  </a:lnSpc>
                </a:pPr>
                <a:r>
                  <a:rPr lang="zh-CN" altLang="en-US" dirty="0"/>
                  <a:t> 如何引入全局相关性？</a:t>
                </a:r>
                <a:endParaRPr lang="en-US" altLang="zh-CN" dirty="0"/>
              </a:p>
              <a:p>
                <a:pPr lvl="1">
                  <a:lnSpc>
                    <a:spcPct val="200000"/>
                  </a:lnSpc>
                </a:pPr>
                <a:r>
                  <a:rPr lang="zh-CN" altLang="en-US" dirty="0"/>
                  <a:t>模型的输出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acc>
                  </m:oMath>
                </a14:m>
                <a:r>
                  <a:rPr lang="zh-CN" altLang="en-US" dirty="0"/>
                  <a:t>也落在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CN" dirty="0"/>
                  <a:t>上</a:t>
                </a:r>
              </a:p>
              <a:p>
                <a:pPr>
                  <a:lnSpc>
                    <a:spcPct val="200000"/>
                  </a:lnSpc>
                </a:pPr>
                <a:r>
                  <a:rPr lang="zh-CN" altLang="en-US" dirty="0"/>
                  <a:t> </a:t>
                </a:r>
                <a:r>
                  <a:rPr lang="zh-CN" altLang="en-CN" dirty="0"/>
                  <a:t>正则</a:t>
                </a:r>
                <a:r>
                  <a:rPr lang="zh-CN" altLang="en-US" dirty="0"/>
                  <a:t>项</a:t>
                </a:r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A7D876-1D87-B942-BF5C-1DF06FC97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1535304"/>
                <a:ext cx="8229600" cy="4876800"/>
              </a:xfrm>
              <a:blipFill>
                <a:blip r:embed="rId3"/>
                <a:stretch>
                  <a:fillRect l="-61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E08A4EB-52E9-0540-B9AD-833D5C6BC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888" y="2708192"/>
            <a:ext cx="5580112" cy="20462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A8DA370-940F-5141-8DBF-2EFBB9D9A424}"/>
              </a:ext>
            </a:extLst>
          </p:cNvPr>
          <p:cNvSpPr/>
          <p:nvPr/>
        </p:nvSpPr>
        <p:spPr>
          <a:xfrm>
            <a:off x="4716016" y="2696025"/>
            <a:ext cx="3024336" cy="797333"/>
          </a:xfrm>
          <a:prstGeom prst="rect">
            <a:avLst/>
          </a:prstGeom>
          <a:noFill/>
          <a:ln w="26424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F3A630-5AA1-0545-90CB-B10CAF311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680" y="4786868"/>
            <a:ext cx="3483744" cy="120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05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C0243-77CE-0A4E-B173-9F0D0E215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局部标记相关性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C31784-A91A-8046-9BDD-5B9B98B812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524000"/>
                <a:ext cx="8229600" cy="4876800"/>
              </a:xfrm>
            </p:spPr>
            <p:txBody>
              <a:bodyPr/>
              <a:lstStyle/>
              <a:p>
                <a:pPr>
                  <a:lnSpc>
                    <a:spcPct val="200000"/>
                  </a:lnSpc>
                </a:pP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CN" dirty="0"/>
                  <a:t>建模了局部标记相关</a:t>
                </a:r>
              </a:p>
              <a:p>
                <a:pPr>
                  <a:lnSpc>
                    <a:spcPct val="200000"/>
                  </a:lnSpc>
                </a:pPr>
                <a:r>
                  <a:rPr lang="zh-CN" altLang="en-US" dirty="0"/>
                  <a:t> 如何考虑局部相关性？</a:t>
                </a:r>
                <a:endParaRPr lang="en-US" altLang="zh-CN" dirty="0"/>
              </a:p>
              <a:p>
                <a:pPr lvl="1">
                  <a:lnSpc>
                    <a:spcPct val="200000"/>
                  </a:lnSpc>
                </a:pPr>
                <a:r>
                  <a:rPr lang="en-CN" dirty="0"/>
                  <a:t>模型的局部输出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CN" dirty="0"/>
                  <a:t>落在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N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CN" dirty="0"/>
                  <a:t>上</a:t>
                </a:r>
              </a:p>
              <a:p>
                <a:pPr>
                  <a:lnSpc>
                    <a:spcPct val="200000"/>
                  </a:lnSpc>
                </a:pPr>
                <a:r>
                  <a:rPr lang="zh-CN" altLang="en-US" dirty="0"/>
                  <a:t> 正则项</a:t>
                </a:r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C31784-A91A-8046-9BDD-5B9B98B812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524000"/>
                <a:ext cx="8229600" cy="4876800"/>
              </a:xfrm>
              <a:blipFill>
                <a:blip r:embed="rId3"/>
                <a:stretch>
                  <a:fillRect l="-77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F11145D-E45B-DE45-B7C2-602D842B0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888" y="1916149"/>
            <a:ext cx="5580112" cy="20462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DFCD40-9453-E64C-8396-C5EF3595D748}"/>
              </a:ext>
            </a:extLst>
          </p:cNvPr>
          <p:cNvSpPr/>
          <p:nvPr/>
        </p:nvSpPr>
        <p:spPr>
          <a:xfrm>
            <a:off x="4583044" y="2664138"/>
            <a:ext cx="3240360" cy="1298262"/>
          </a:xfrm>
          <a:prstGeom prst="rect">
            <a:avLst/>
          </a:prstGeom>
          <a:noFill/>
          <a:ln w="26424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ECF02D-E70B-9849-9D10-DF773B7F6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4514" y="4577235"/>
            <a:ext cx="3716660" cy="121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6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AA75C-4364-4A4F-B2A8-176761B06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标记分布包含噪音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1F546-3E33-4B41-813A-648A17AA6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8768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 需要先学习标记分布流形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标记分布矩阵存在缺失或噪音，导致流形结构学习不准确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 如何自动学习标记分布流形？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B51EAA-5F82-1045-84D6-BCD27D4488D9}"/>
                  </a:ext>
                </a:extLst>
              </p:cNvPr>
              <p:cNvSpPr txBox="1"/>
              <p:nvPr/>
            </p:nvSpPr>
            <p:spPr>
              <a:xfrm>
                <a:off x="2123728" y="2924944"/>
                <a:ext cx="4392488" cy="17298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CN" sz="20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0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.1</m:t>
                          </m:r>
                        </m:e>
                        <m:e>
                          <m:r>
                            <a:rPr lang="zh-CN" alt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？</m:t>
                          </m:r>
                        </m:e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?</m:t>
                          </m:r>
                        </m:e>
                      </m:mr>
                      <m:mr>
                        <m:e>
                          <m:r>
                            <a:rPr lang="zh-CN" alt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？</m:t>
                          </m:r>
                        </m:e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0.3</m:t>
                          </m:r>
                        </m:e>
                        <m:e>
                          <m:r>
                            <a:rPr lang="zh-CN" alt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？</m:t>
                          </m:r>
                        </m:e>
                      </m:mr>
                      <m:m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0.5</m:t>
                          </m:r>
                        </m:e>
                        <m:e>
                          <m:r>
                            <a:rPr lang="zh-CN" alt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？</m:t>
                          </m:r>
                        </m:e>
                        <m:e>
                          <m:r>
                            <a:rPr lang="zh-CN" alt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？</m:t>
                          </m:r>
                        </m:e>
                      </m:mr>
                    </m:m>
                  </m:oMath>
                </a14:m>
                <a:r>
                  <a:rPr lang="zh-CN" altLang="en-US" sz="2000" dirty="0">
                    <a:latin typeface="+mn-ea"/>
                    <a:ea typeface="+mn-ea"/>
                  </a:rPr>
                  <a:t> </a:t>
                </a:r>
                <a:r>
                  <a:rPr lang="en-CN" sz="2000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CN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0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.2</m:t>
                          </m:r>
                        </m:e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0.0</m:t>
                          </m:r>
                        </m:e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0.3</m:t>
                          </m:r>
                        </m:e>
                      </m:mr>
                      <m:mr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?</m:t>
                          </m:r>
                        </m:e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?</m:t>
                          </m:r>
                        </m:e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0.2</m:t>
                          </m:r>
                        </m:e>
                      </m:mr>
                      <m:m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0.1</m:t>
                          </m:r>
                        </m:e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0.2</m:t>
                          </m:r>
                        </m:e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0.0</m:t>
                          </m:r>
                        </m:e>
                      </m:mr>
                    </m:m>
                  </m:oMath>
                </a14:m>
                <a:endParaRPr lang="en-CN" sz="2000" dirty="0">
                  <a:latin typeface="+mn-ea"/>
                  <a:ea typeface="+mn-ea"/>
                </a:endParaRPr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CN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0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.1</m:t>
                          </m:r>
                        </m:e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?</m:t>
                          </m:r>
                        </m:e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0.2</m:t>
                          </m:r>
                        </m:e>
                      </m:mr>
                      <m:m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0.3</m:t>
                          </m:r>
                        </m:e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?</m:t>
                          </m:r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 </m:t>
                          </m:r>
                        </m:e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0.1</m:t>
                          </m:r>
                        </m:e>
                      </m:mr>
                      <m:mr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?</m:t>
                          </m:r>
                        </m:e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0.1</m:t>
                          </m:r>
                        </m:e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?</m:t>
                          </m:r>
                        </m:e>
                      </m:mr>
                    </m:m>
                  </m:oMath>
                </a14:m>
                <a:r>
                  <a:rPr lang="en-CN" sz="2000" dirty="0">
                    <a:latin typeface="+mn-ea"/>
                    <a:ea typeface="+mn-ea"/>
                  </a:rPr>
                  <a:t> </a:t>
                </a:r>
                <a:r>
                  <a:rPr lang="zh-CN" altLang="en-US" sz="2000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CN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?</m:t>
                          </m:r>
                        </m:e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?</m:t>
                          </m:r>
                        </m:e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?</m:t>
                          </m:r>
                        </m:e>
                      </m:mr>
                      <m:m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0.0</m:t>
                          </m:r>
                        </m:e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?</m:t>
                          </m:r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  </m:t>
                          </m:r>
                        </m:e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0.2</m:t>
                          </m:r>
                        </m:e>
                      </m:mr>
                      <m:m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0.0</m:t>
                          </m:r>
                        </m:e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?</m:t>
                          </m:r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  </m:t>
                          </m:r>
                        </m:e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0.2</m:t>
                          </m:r>
                        </m:e>
                      </m:mr>
                    </m:m>
                  </m:oMath>
                </a14:m>
                <a:endParaRPr lang="en-CN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B51EAA-5F82-1045-84D6-BCD27D448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2924944"/>
                <a:ext cx="4392488" cy="1729833"/>
              </a:xfrm>
              <a:prstGeom prst="rect">
                <a:avLst/>
              </a:prstGeom>
              <a:blipFill>
                <a:blip r:embed="rId3"/>
                <a:stretch>
                  <a:fillRect l="-2305" t="-1460" b="-94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312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DA3F2-5DEB-BF46-A0C5-C68043E1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LDL</a:t>
            </a:r>
            <a:r>
              <a:rPr lang="en-US" altLang="zh-CN" dirty="0"/>
              <a:t>-LDM</a:t>
            </a:r>
            <a:r>
              <a:rPr lang="zh-CN" altLang="en-US" dirty="0"/>
              <a:t>模型</a:t>
            </a:r>
            <a:endParaRPr lang="en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50121A-8ADC-6049-88A6-06D19D8CB1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20882"/>
                <a:ext cx="8229600" cy="4876800"/>
              </a:xfrm>
            </p:spPr>
            <p:txBody>
              <a:bodyPr/>
              <a:lstStyle/>
              <a:p>
                <a:r>
                  <a:rPr lang="zh-CN" altLang="en-US" dirty="0"/>
                  <a:t>第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-</a:t>
                </a:r>
                <a:r>
                  <a:rPr lang="en-CN" dirty="0"/>
                  <a:t>项包含噪声或缺失</a:t>
                </a:r>
                <a:r>
                  <a:rPr lang="zh-CN" altLang="en-US" dirty="0"/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等于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，否则等于</a:t>
                </a:r>
                <a:r>
                  <a:rPr lang="en-US" altLang="zh-CN" dirty="0"/>
                  <a:t>1</a:t>
                </a:r>
              </a:p>
              <a:p>
                <a:r>
                  <a:rPr lang="zh-CN" altLang="en-US" dirty="0"/>
                  <a:t> 模型</a:t>
                </a:r>
                <a:endParaRPr lang="en-C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50121A-8ADC-6049-88A6-06D19D8CB1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20882"/>
                <a:ext cx="8229600" cy="4876800"/>
              </a:xfrm>
              <a:blipFill>
                <a:blip r:embed="rId3"/>
                <a:stretch>
                  <a:fillRect l="-772" t="-77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DB2ECF1-9513-5249-A810-8E7031BC6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2132856"/>
            <a:ext cx="6273800" cy="3873500"/>
          </a:xfrm>
          <a:prstGeom prst="rect">
            <a:avLst/>
          </a:prstGeom>
        </p:spPr>
      </p:pic>
      <p:sp>
        <p:nvSpPr>
          <p:cNvPr id="5" name="矩形 8">
            <a:extLst>
              <a:ext uri="{FF2B5EF4-FFF2-40B4-BE49-F238E27FC236}">
                <a16:creationId xmlns:a16="http://schemas.microsoft.com/office/drawing/2014/main" id="{D78E3EFD-C153-FE43-B1B8-A1631A85BBF6}"/>
              </a:ext>
            </a:extLst>
          </p:cNvPr>
          <p:cNvSpPr/>
          <p:nvPr/>
        </p:nvSpPr>
        <p:spPr>
          <a:xfrm>
            <a:off x="1835696" y="6110740"/>
            <a:ext cx="4752528" cy="400110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同时学习标记分布与标记分布流形结构</a:t>
            </a:r>
          </a:p>
        </p:txBody>
      </p:sp>
    </p:spTree>
    <p:extLst>
      <p:ext uri="{BB962C8B-B14F-4D97-AF65-F5344CB8AC3E}">
        <p14:creationId xmlns:p14="http://schemas.microsoft.com/office/powerpoint/2010/main" val="167455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8564F-06F1-EF40-A1CA-00B9DC1A2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迭代优化 </a:t>
            </a:r>
            <a:r>
              <a:rPr lang="en-US" altLang="zh-CN" dirty="0"/>
              <a:t>–</a:t>
            </a:r>
            <a:r>
              <a:rPr lang="zh-CN" altLang="en-US" dirty="0"/>
              <a:t> 更新 </a:t>
            </a:r>
            <a:r>
              <a:rPr lang="en-US" altLang="zh-CN" dirty="0"/>
              <a:t>W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E35825-7D78-7F4C-80B3-0A99016E8F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47800"/>
                <a:ext cx="8229600" cy="4876800"/>
              </a:xfrm>
            </p:spPr>
            <p:txBody>
              <a:bodyPr/>
              <a:lstStyle/>
              <a:p>
                <a:r>
                  <a:rPr lang="zh-CN" altLang="en-US" dirty="0"/>
                  <a:t> 固定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CN" dirty="0"/>
                  <a:t>优化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endParaRPr lang="en-US" altLang="zh-CN" b="1" dirty="0"/>
              </a:p>
              <a:p>
                <a:endParaRPr lang="en-CN" b="1" dirty="0"/>
              </a:p>
              <a:p>
                <a:endParaRPr lang="en-CN" b="1" dirty="0"/>
              </a:p>
              <a:p>
                <a:endParaRPr lang="en-CN" b="1" dirty="0"/>
              </a:p>
              <a:p>
                <a:r>
                  <a:rPr lang="zh-CN" altLang="en-US" dirty="0"/>
                  <a:t> </a:t>
                </a:r>
                <a:r>
                  <a:rPr lang="en-US" dirty="0" err="1"/>
                  <a:t>梯度下降</a:t>
                </a:r>
                <a:endParaRPr lang="en-US" dirty="0"/>
              </a:p>
              <a:p>
                <a:pPr lvl="1">
                  <a:lnSpc>
                    <a:spcPct val="150000"/>
                  </a:lnSpc>
                </a:pPr>
                <a:r>
                  <a:rPr lang="en-US" dirty="0" err="1"/>
                  <a:t>定义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err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US" altLang="zh-CN" i="1" dirty="0"/>
                  <a:t>,</a:t>
                </a:r>
                <a:r>
                  <a:rPr lang="zh-CN" altLang="en-US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endParaRPr lang="en-CN" i="1" dirty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/>
                  <a:t>梯度</a:t>
                </a:r>
                <a:endParaRPr lang="en-US" altLang="zh-CN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zh-CN" altLang="en-US" dirty="0"/>
                  <a:t>更新</a:t>
                </a:r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E35825-7D78-7F4C-80B3-0A99016E8F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47800"/>
                <a:ext cx="8229600" cy="4876800"/>
              </a:xfrm>
              <a:blipFill>
                <a:blip r:embed="rId3"/>
                <a:stretch>
                  <a:fillRect l="-772" t="-129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378A37B-0793-9E44-AC6B-91AD6E3CA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1844824"/>
            <a:ext cx="5664200" cy="1714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332957-FE91-3C46-B5F0-7BE33E5C02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6644" y="4474333"/>
            <a:ext cx="5575300" cy="1181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AC1DB1-9770-A648-A188-03B61532BF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3768" y="6070600"/>
            <a:ext cx="28067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6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89979-8182-1F43-9570-EDCCF665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迭代优化 </a:t>
            </a:r>
            <a:r>
              <a:rPr lang="en-US" altLang="zh-CN" dirty="0"/>
              <a:t>–</a:t>
            </a:r>
            <a:r>
              <a:rPr lang="zh-CN" altLang="en-US" dirty="0"/>
              <a:t> 更新 </a:t>
            </a:r>
            <a:r>
              <a:rPr lang="en-US" altLang="zh-CN" dirty="0"/>
              <a:t>Z</a:t>
            </a:r>
            <a:endParaRPr lang="en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CCC459-77B3-5949-AC16-00C8D39CC6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N" dirty="0"/>
                  <a:t>固定</a:t>
                </a:r>
                <a14:m>
                  <m:oMath xmlns:m="http://schemas.openxmlformats.org/officeDocument/2006/math">
                    <m:r>
                      <a:rPr lang="en-CN" b="1" i="1" dirty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CN" dirty="0"/>
                  <a:t>更新</a:t>
                </a:r>
                <a14:m>
                  <m:oMath xmlns:m="http://schemas.openxmlformats.org/officeDocument/2006/math">
                    <m:r>
                      <a:rPr lang="en-CN" i="1" dirty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CN" i="1" dirty="0"/>
              </a:p>
              <a:p>
                <a:endParaRPr lang="en-CN" i="1" dirty="0"/>
              </a:p>
              <a:p>
                <a:endParaRPr lang="en-CN" i="1" dirty="0"/>
              </a:p>
              <a:p>
                <a:endParaRPr lang="en-CN" i="1" dirty="0"/>
              </a:p>
              <a:p>
                <a:r>
                  <a:rPr lang="en-CN" dirty="0"/>
                  <a:t>闭式解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CN" dirty="0"/>
                  <a:t>定义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CN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]=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p>
                            </m:sSubSup>
                            <m:r>
                              <a:rPr lang="zh-CN" alt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e>
                    </m:d>
                  </m:oMath>
                </a14:m>
                <a:endParaRPr lang="en-CN" i="1" dirty="0"/>
              </a:p>
              <a:p>
                <a:pPr lvl="1">
                  <a:lnSpc>
                    <a:spcPct val="150000"/>
                  </a:lnSpc>
                </a:pPr>
                <a:r>
                  <a:rPr lang="en-CN" dirty="0"/>
                  <a:t>闭式</a:t>
                </a:r>
                <a:r>
                  <a:rPr lang="zh-CN" altLang="en-US" dirty="0"/>
                  <a:t>解</a:t>
                </a:r>
                <a:endParaRPr lang="en-C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CCC459-77B3-5949-AC16-00C8D39CC6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 t="-129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F7E4799-2776-BC4D-A854-BC9823493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2060848"/>
            <a:ext cx="3975100" cy="1371600"/>
          </a:xfrm>
          <a:prstGeom prst="rect">
            <a:avLst/>
          </a:prstGeom>
        </p:spPr>
      </p:pic>
      <p:sp>
        <p:nvSpPr>
          <p:cNvPr id="5" name="矩形 8">
            <a:extLst>
              <a:ext uri="{FF2B5EF4-FFF2-40B4-BE49-F238E27FC236}">
                <a16:creationId xmlns:a16="http://schemas.microsoft.com/office/drawing/2014/main" id="{903345E5-C07E-0A47-A901-A2D515F170A0}"/>
              </a:ext>
            </a:extLst>
          </p:cNvPr>
          <p:cNvSpPr/>
          <p:nvPr/>
        </p:nvSpPr>
        <p:spPr>
          <a:xfrm>
            <a:off x="6528718" y="2392705"/>
            <a:ext cx="1656184" cy="707886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atin typeface="+mn-ea"/>
                <a:ea typeface="+mn-ea"/>
              </a:rPr>
              <a:t>与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LLE</a:t>
            </a:r>
            <a:r>
              <a:rPr lang="zh-CN" altLang="en-US" sz="2000" dirty="0">
                <a:latin typeface="+mn-ea"/>
                <a:ea typeface="+mn-ea"/>
              </a:rPr>
              <a:t>算法优化目标一致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B944E6-204E-124D-A54C-502BD10F3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792" y="4985037"/>
            <a:ext cx="40513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7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华文细黑" panose="02010600040101010101" pitchFamily="2" charset="-122"/>
              </a:rPr>
              <a:t>报告内容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>
          <a:xfrm>
            <a:off x="447910" y="1447800"/>
            <a:ext cx="8229600" cy="5293568"/>
          </a:xfrm>
        </p:spPr>
        <p:txBody>
          <a:bodyPr>
            <a:noAutofit/>
          </a:bodyPr>
          <a:lstStyle/>
          <a:p>
            <a:pPr marL="447675" indent="-447675"/>
            <a:r>
              <a:rPr lang="zh-CN" altLang="en-US" sz="2800" b="1" dirty="0"/>
              <a:t>研究背景</a:t>
            </a:r>
            <a:endParaRPr lang="en-US" altLang="zh-CN" sz="2800" b="1" dirty="0"/>
          </a:p>
          <a:p>
            <a:pPr marL="721995" lvl="1" indent="-447675">
              <a:lnSpc>
                <a:spcPct val="150000"/>
              </a:lnSpc>
            </a:pPr>
            <a:r>
              <a:rPr lang="zh-CN" altLang="en-US" sz="2600" b="1" dirty="0"/>
              <a:t>标记分布学习</a:t>
            </a:r>
            <a:endParaRPr lang="en-US" altLang="zh-CN" sz="2600" b="1" dirty="0"/>
          </a:p>
          <a:p>
            <a:pPr marL="721995" lvl="1" indent="-447675">
              <a:lnSpc>
                <a:spcPct val="150000"/>
              </a:lnSpc>
            </a:pPr>
            <a:r>
              <a:rPr lang="zh-CN" altLang="en-US" sz="2600" b="1" dirty="0"/>
              <a:t>标记相关性</a:t>
            </a:r>
            <a:endParaRPr lang="en-US" altLang="zh-CN" sz="2600" b="1" dirty="0"/>
          </a:p>
          <a:p>
            <a:pPr marL="447675" indent="-447675"/>
            <a:r>
              <a:rPr lang="zh-CN" altLang="en-US" sz="2800" b="1" dirty="0"/>
              <a:t>算法</a:t>
            </a:r>
            <a:endParaRPr lang="en-US" altLang="zh-CN" sz="2800" b="1" dirty="0"/>
          </a:p>
          <a:p>
            <a:pPr marL="721995" lvl="1" indent="-447675">
              <a:lnSpc>
                <a:spcPct val="150000"/>
              </a:lnSpc>
            </a:pPr>
            <a:r>
              <a:rPr lang="zh-CN" altLang="en-US" sz="2600" b="1" dirty="0"/>
              <a:t>标记分布流形</a:t>
            </a:r>
            <a:endParaRPr lang="en-US" altLang="zh-CN" sz="2600" b="1" dirty="0"/>
          </a:p>
          <a:p>
            <a:pPr marL="721995" lvl="1" indent="-447675">
              <a:lnSpc>
                <a:spcPct val="150000"/>
              </a:lnSpc>
            </a:pPr>
            <a:r>
              <a:rPr lang="en-US" altLang="zh-CN" sz="2600" b="1" dirty="0"/>
              <a:t>LDL-LDM</a:t>
            </a:r>
            <a:r>
              <a:rPr lang="zh-CN" altLang="en-US" sz="2600" b="1" dirty="0"/>
              <a:t>算法</a:t>
            </a:r>
            <a:endParaRPr lang="en-US" altLang="zh-CN" sz="2600" b="1" dirty="0"/>
          </a:p>
          <a:p>
            <a:pPr marL="447675" indent="-447675">
              <a:lnSpc>
                <a:spcPct val="150000"/>
              </a:lnSpc>
            </a:pPr>
            <a:r>
              <a:rPr lang="zh-CN" altLang="en-US" sz="2800" b="1" dirty="0">
                <a:latin typeface="华文细黑" panose="02010600040101010101" pitchFamily="2" charset="-122"/>
              </a:rPr>
              <a:t>实验</a:t>
            </a:r>
            <a:endParaRPr lang="en-US" altLang="zh-CN" sz="2800" b="1" dirty="0">
              <a:latin typeface="华文细黑" panose="02010600040101010101" pitchFamily="2" charset="-122"/>
            </a:endParaRPr>
          </a:p>
          <a:p>
            <a:pPr marL="447675" indent="-447675">
              <a:lnSpc>
                <a:spcPct val="150000"/>
              </a:lnSpc>
            </a:pPr>
            <a:r>
              <a:rPr lang="zh-CN" altLang="en-US" sz="2800" b="1" dirty="0">
                <a:latin typeface="华文细黑" panose="02010600040101010101" pitchFamily="2" charset="-122"/>
              </a:rPr>
              <a:t>结论</a:t>
            </a:r>
            <a:endParaRPr lang="en-US" altLang="zh-CN" sz="2800" b="1" dirty="0">
              <a:latin typeface="华文细黑" panose="02010600040101010101" pitchFamily="2" charset="-122"/>
            </a:endParaRPr>
          </a:p>
          <a:p>
            <a:pPr marL="721995" lvl="1" indent="-447675"/>
            <a:endParaRPr lang="en-US" altLang="zh-CN" sz="2400" b="1" dirty="0">
              <a:latin typeface="华文细黑" panose="02010600040101010101" pitchFamily="2" charset="-122"/>
            </a:endParaRPr>
          </a:p>
        </p:txBody>
      </p:sp>
      <p:pic>
        <p:nvPicPr>
          <p:cNvPr id="11268" name="Picture 7" descr="C:\Documents and Settings\user\Local Settings\Temporary Internet Files\Content.IE5\UHIZ17AE\MC900434784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4076700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225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B30C2-921C-8A4E-8903-3B7B907EE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4744"/>
            <a:ext cx="9144000" cy="244825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E614A03-19F9-8945-8053-AA41B4C21A28}"/>
              </a:ext>
            </a:extLst>
          </p:cNvPr>
          <p:cNvGrpSpPr/>
          <p:nvPr/>
        </p:nvGrpSpPr>
        <p:grpSpPr>
          <a:xfrm>
            <a:off x="467544" y="3861048"/>
            <a:ext cx="7086600" cy="1625600"/>
            <a:chOff x="827584" y="4005064"/>
            <a:chExt cx="7086600" cy="16256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0E24AAB-2390-1B45-A047-46913FC95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7584" y="4005064"/>
              <a:ext cx="7086600" cy="16256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CBE2F6-5257-5E4D-831C-FA79ECFFD5E9}"/>
                </a:ext>
              </a:extLst>
            </p:cNvPr>
            <p:cNvSpPr/>
            <p:nvPr/>
          </p:nvSpPr>
          <p:spPr>
            <a:xfrm>
              <a:off x="5076056" y="4581128"/>
              <a:ext cx="1800200" cy="288032"/>
            </a:xfrm>
            <a:prstGeom prst="rect">
              <a:avLst/>
            </a:prstGeom>
            <a:noFill/>
            <a:ln w="26424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</p:spTree>
    <p:extLst>
      <p:ext uri="{BB962C8B-B14F-4D97-AF65-F5344CB8AC3E}">
        <p14:creationId xmlns:p14="http://schemas.microsoft.com/office/powerpoint/2010/main" val="3957971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68224-D4E0-8345-BD48-CC977B747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实验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D5F95-CC2F-4247-B8F6-8721B8D58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551" y="1512973"/>
            <a:ext cx="3610744" cy="233285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dirty="0"/>
              <a:t> </a:t>
            </a:r>
            <a:r>
              <a:rPr lang="en-CN" dirty="0"/>
              <a:t>数据集</a:t>
            </a:r>
          </a:p>
          <a:p>
            <a:pPr>
              <a:lnSpc>
                <a:spcPct val="200000"/>
              </a:lnSpc>
            </a:pPr>
            <a:r>
              <a:rPr lang="zh-CN" altLang="en-US" dirty="0"/>
              <a:t> 评价指标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418225-1065-E446-AC7F-5A8D54619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692696"/>
            <a:ext cx="4608512" cy="38374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0E81F1-0C49-AE44-B279-1A7551392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4587420"/>
            <a:ext cx="5025678" cy="227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6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4582F-E983-9F42-92DE-9D6F5C12A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对比算法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B2A9B-345F-DA4F-ADB4-2A9E36A88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 不考虑标记相关性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IIS-LLD</a:t>
            </a:r>
            <a:r>
              <a:rPr lang="zh-CN" altLang="en-US" dirty="0"/>
              <a:t>与</a:t>
            </a:r>
            <a:r>
              <a:rPr lang="en-US" altLang="zh-CN" dirty="0"/>
              <a:t>SA-BFGS</a:t>
            </a:r>
            <a:r>
              <a:rPr lang="zh-CN" altLang="en-US" dirty="0"/>
              <a:t> </a:t>
            </a:r>
            <a:r>
              <a:rPr lang="en-US" altLang="zh-CN" dirty="0"/>
              <a:t>[</a:t>
            </a:r>
            <a:r>
              <a:rPr lang="en-US" altLang="zh-CN" dirty="0" err="1"/>
              <a:t>Geng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TKDE’16]</a:t>
            </a:r>
          </a:p>
          <a:p>
            <a:r>
              <a:rPr lang="zh-CN" altLang="en-US" dirty="0"/>
              <a:t> 全局标记相关性</a:t>
            </a:r>
            <a:endParaRPr lang="en-US" altLang="zh-CN" dirty="0"/>
          </a:p>
          <a:p>
            <a:pPr lvl="1"/>
            <a:r>
              <a:rPr lang="en-US" altLang="zh-CN" dirty="0" err="1"/>
              <a:t>IncomLDL</a:t>
            </a:r>
            <a:r>
              <a:rPr lang="zh-CN" altLang="en-US" dirty="0"/>
              <a:t> </a:t>
            </a:r>
            <a:r>
              <a:rPr lang="en-US" altLang="zh-CN" dirty="0"/>
              <a:t>[Xu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Zhou,</a:t>
            </a:r>
            <a:r>
              <a:rPr lang="zh-CN" altLang="en-US" dirty="0"/>
              <a:t> </a:t>
            </a:r>
            <a:r>
              <a:rPr lang="en-US" altLang="zh-CN" dirty="0"/>
              <a:t>IJCAI’17]</a:t>
            </a:r>
          </a:p>
          <a:p>
            <a:r>
              <a:rPr lang="zh-CN" altLang="en-US" dirty="0"/>
              <a:t> 局部标记相关性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Adam-LDL-SCL</a:t>
            </a:r>
            <a:r>
              <a:rPr lang="zh-CN" altLang="en-US" dirty="0"/>
              <a:t> </a:t>
            </a:r>
            <a:r>
              <a:rPr lang="en-US" altLang="zh-CN" dirty="0"/>
              <a:t>[Jia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al.,</a:t>
            </a:r>
            <a:r>
              <a:rPr lang="zh-CN" altLang="en-US" dirty="0"/>
              <a:t> </a:t>
            </a:r>
            <a:r>
              <a:rPr lang="en-US" altLang="zh-CN" dirty="0"/>
              <a:t>TKDE’19]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EDL-LRL</a:t>
            </a:r>
            <a:r>
              <a:rPr lang="zh-CN" altLang="en-US" dirty="0"/>
              <a:t> </a:t>
            </a:r>
            <a:r>
              <a:rPr lang="en-US" altLang="zh-CN" dirty="0"/>
              <a:t>[Jia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al.,</a:t>
            </a:r>
            <a:r>
              <a:rPr lang="zh-CN" altLang="en-US" dirty="0"/>
              <a:t> </a:t>
            </a:r>
            <a:r>
              <a:rPr lang="en-US" altLang="zh-CN" dirty="0"/>
              <a:t>CVPR’19]</a:t>
            </a:r>
          </a:p>
          <a:p>
            <a:r>
              <a:rPr lang="zh-CN" altLang="en-US" dirty="0"/>
              <a:t> 全局</a:t>
            </a:r>
            <a:r>
              <a:rPr lang="en-US" altLang="zh-CN" dirty="0"/>
              <a:t>&amp;</a:t>
            </a:r>
            <a:r>
              <a:rPr lang="zh-CN" altLang="en-US" dirty="0"/>
              <a:t>局部相关性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LDL-LCLR</a:t>
            </a:r>
            <a:r>
              <a:rPr lang="zh-CN" altLang="en-US" dirty="0"/>
              <a:t> </a:t>
            </a:r>
            <a:r>
              <a:rPr lang="en-US" altLang="zh-CN" dirty="0"/>
              <a:t>[Ren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al.,</a:t>
            </a:r>
            <a:r>
              <a:rPr lang="zh-CN" altLang="en-US" dirty="0"/>
              <a:t> </a:t>
            </a:r>
            <a:r>
              <a:rPr lang="en-US" altLang="zh-CN" dirty="0"/>
              <a:t>IJCAI’19]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0993DB66-E08F-DE4D-972D-8D120544E379}"/>
              </a:ext>
            </a:extLst>
          </p:cNvPr>
          <p:cNvSpPr/>
          <p:nvPr/>
        </p:nvSpPr>
        <p:spPr>
          <a:xfrm>
            <a:off x="2915816" y="6021288"/>
            <a:ext cx="3096344" cy="400110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+mn-ea"/>
                <a:ea typeface="+mn-ea"/>
              </a:rPr>
              <a:t>LDL-LCLR</a:t>
            </a:r>
            <a:r>
              <a:rPr lang="zh-CN" altLang="en-US" sz="2000" dirty="0">
                <a:latin typeface="+mn-ea"/>
                <a:ea typeface="+mn-ea"/>
              </a:rPr>
              <a:t>利用低秩假设</a:t>
            </a:r>
          </a:p>
        </p:txBody>
      </p:sp>
    </p:spTree>
    <p:extLst>
      <p:ext uri="{BB962C8B-B14F-4D97-AF65-F5344CB8AC3E}">
        <p14:creationId xmlns:p14="http://schemas.microsoft.com/office/powerpoint/2010/main" val="48809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C3C4A-E9F0-FB4E-8A5F-110571996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实验结果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13630C0-B920-D549-BDA3-68AD8ED8C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12776"/>
            <a:ext cx="72136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148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FEEE0-3188-794C-B9EB-CD2305C09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实验结果</a:t>
            </a:r>
            <a:r>
              <a:rPr lang="zh-CN" altLang="en-US" dirty="0"/>
              <a:t>（续）</a:t>
            </a:r>
            <a:endParaRPr lang="en-C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16F3BF6-480B-C447-878B-3E6EB7C89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568" y="1628800"/>
            <a:ext cx="73660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207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D81A8-8F3A-8C45-9E88-BABADC2E3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统计检验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7313-A23D-744F-B63C-C76BB7562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553" y="1402250"/>
            <a:ext cx="8229600" cy="5257800"/>
          </a:xfrm>
        </p:spPr>
        <p:txBody>
          <a:bodyPr>
            <a:normAutofit/>
          </a:bodyPr>
          <a:lstStyle/>
          <a:p>
            <a:r>
              <a:rPr lang="zh-CN" altLang="en-US" dirty="0"/>
              <a:t> </a:t>
            </a:r>
            <a:r>
              <a:rPr lang="en-US" altLang="zh-CN" dirty="0"/>
              <a:t>CD</a:t>
            </a:r>
            <a:r>
              <a:rPr lang="zh-CN" altLang="en-US" dirty="0"/>
              <a:t>图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zh-CN" altLang="en-US" dirty="0"/>
              <a:t>分析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sz="1800" dirty="0"/>
              <a:t>LDL-LDM</a:t>
            </a:r>
            <a:r>
              <a:rPr lang="zh-CN" altLang="en-US" sz="1800" dirty="0"/>
              <a:t>在所有指标上取得了最优的结果</a:t>
            </a:r>
            <a:endParaRPr lang="en-US" altLang="zh-CN" sz="1800" dirty="0"/>
          </a:p>
          <a:p>
            <a:pPr lvl="1">
              <a:lnSpc>
                <a:spcPct val="150000"/>
              </a:lnSpc>
            </a:pPr>
            <a:r>
              <a:rPr lang="en-US" altLang="zh-CN" sz="1800" dirty="0"/>
              <a:t>LDL-LDM</a:t>
            </a:r>
            <a:r>
              <a:rPr lang="zh-CN" altLang="en-US" sz="1800" dirty="0"/>
              <a:t>比</a:t>
            </a:r>
            <a:r>
              <a:rPr lang="en-US" altLang="zh-CN" sz="1800" dirty="0">
                <a:solidFill>
                  <a:srgbClr val="FF0000"/>
                </a:solidFill>
              </a:rPr>
              <a:t>IIS-LLD</a:t>
            </a:r>
            <a:r>
              <a:rPr lang="zh-CN" altLang="en-US" sz="1800" dirty="0">
                <a:solidFill>
                  <a:srgbClr val="FF0000"/>
                </a:solidFill>
              </a:rPr>
              <a:t>与</a:t>
            </a:r>
            <a:r>
              <a:rPr lang="en-US" altLang="zh-CN" sz="1800" dirty="0">
                <a:solidFill>
                  <a:srgbClr val="FF0000"/>
                </a:solidFill>
              </a:rPr>
              <a:t>SA-BFGS</a:t>
            </a:r>
            <a:r>
              <a:rPr lang="zh-CN" altLang="en-US" sz="1800" dirty="0"/>
              <a:t>（未考虑相关性）取得统计上更优的结果</a:t>
            </a:r>
            <a:endParaRPr lang="en-US" altLang="zh-CN" sz="1800" dirty="0"/>
          </a:p>
          <a:p>
            <a:pPr lvl="1">
              <a:lnSpc>
                <a:spcPct val="150000"/>
              </a:lnSpc>
            </a:pPr>
            <a:r>
              <a:rPr lang="en-US" altLang="zh-CN" sz="1800" dirty="0"/>
              <a:t>LDL-LDM</a:t>
            </a:r>
            <a:r>
              <a:rPr lang="zh-CN" altLang="en-US" sz="1800" dirty="0"/>
              <a:t>比</a:t>
            </a:r>
            <a:r>
              <a:rPr lang="en-US" altLang="zh-CN" sz="1800" dirty="0">
                <a:solidFill>
                  <a:srgbClr val="FF0000"/>
                </a:solidFill>
              </a:rPr>
              <a:t>Adam-LDL-SCL</a:t>
            </a:r>
            <a:r>
              <a:rPr lang="zh-CN" altLang="en-US" sz="1800" dirty="0">
                <a:solidFill>
                  <a:srgbClr val="FF0000"/>
                </a:solidFill>
              </a:rPr>
              <a:t>、</a:t>
            </a:r>
            <a:r>
              <a:rPr lang="en-US" altLang="zh-CN" sz="1800" dirty="0" err="1">
                <a:solidFill>
                  <a:srgbClr val="FF0000"/>
                </a:solidFill>
              </a:rPr>
              <a:t>IncomLDL</a:t>
            </a:r>
            <a:r>
              <a:rPr lang="zh-CN" altLang="en-US" sz="1800" dirty="0">
                <a:solidFill>
                  <a:srgbClr val="FF0000"/>
                </a:solidFill>
              </a:rPr>
              <a:t>与</a:t>
            </a:r>
            <a:r>
              <a:rPr lang="en-US" altLang="zh-CN" sz="1800" dirty="0">
                <a:solidFill>
                  <a:srgbClr val="FF0000"/>
                </a:solidFill>
              </a:rPr>
              <a:t>EDL-LRL</a:t>
            </a:r>
            <a:r>
              <a:rPr lang="zh-CN" altLang="en-US" sz="1800" dirty="0"/>
              <a:t>（只考虑一种）更优</a:t>
            </a:r>
            <a:endParaRPr lang="en-US" altLang="zh-CN" sz="1800" dirty="0"/>
          </a:p>
          <a:p>
            <a:pPr lvl="1">
              <a:lnSpc>
                <a:spcPct val="150000"/>
              </a:lnSpc>
            </a:pPr>
            <a:r>
              <a:rPr lang="en-US" altLang="zh-CN" sz="1800" dirty="0"/>
              <a:t>LDL-LDM</a:t>
            </a:r>
            <a:r>
              <a:rPr lang="zh-CN" altLang="en-US" sz="1800" dirty="0"/>
              <a:t>比</a:t>
            </a:r>
            <a:r>
              <a:rPr lang="en-US" altLang="zh-CN" sz="1800" dirty="0">
                <a:solidFill>
                  <a:srgbClr val="FF0000"/>
                </a:solidFill>
              </a:rPr>
              <a:t>LDL-LCLR</a:t>
            </a:r>
            <a:r>
              <a:rPr lang="zh-CN" altLang="en-US" sz="1800" dirty="0"/>
              <a:t>（依赖低秩假设）统计意义上更优</a:t>
            </a:r>
            <a:endParaRPr lang="en-CN" sz="18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8A36322-1A41-8343-B8EF-1C60B47F1C39}"/>
              </a:ext>
            </a:extLst>
          </p:cNvPr>
          <p:cNvGrpSpPr/>
          <p:nvPr/>
        </p:nvGrpSpPr>
        <p:grpSpPr>
          <a:xfrm>
            <a:off x="0" y="1821163"/>
            <a:ext cx="9144000" cy="2270861"/>
            <a:chOff x="0" y="2132856"/>
            <a:chExt cx="9144000" cy="22708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CE09225-EDEC-3943-9102-D8620AFDD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132856"/>
              <a:ext cx="9144000" cy="227086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5E924D6-CAB8-E24B-96A1-2A437447CC0E}"/>
                </a:ext>
              </a:extLst>
            </p:cNvPr>
            <p:cNvSpPr txBox="1"/>
            <p:nvPr/>
          </p:nvSpPr>
          <p:spPr>
            <a:xfrm>
              <a:off x="1507908" y="2936276"/>
              <a:ext cx="1656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dirty="0">
                  <a:latin typeface="+mn-ea"/>
                </a:rPr>
                <a:t>Chebyshev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89F466-E1AE-0E4D-8C6E-51145454DF41}"/>
                </a:ext>
              </a:extLst>
            </p:cNvPr>
            <p:cNvSpPr/>
            <p:nvPr/>
          </p:nvSpPr>
          <p:spPr>
            <a:xfrm>
              <a:off x="4554353" y="2944528"/>
              <a:ext cx="7360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N" dirty="0">
                  <a:latin typeface="+mn-ea"/>
                </a:rPr>
                <a:t>Clark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4456B6E-02F7-1B46-BF39-69AA8320FEA1}"/>
                </a:ext>
              </a:extLst>
            </p:cNvPr>
            <p:cNvSpPr/>
            <p:nvPr/>
          </p:nvSpPr>
          <p:spPr>
            <a:xfrm>
              <a:off x="7576572" y="2945293"/>
              <a:ext cx="11464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N" dirty="0">
                  <a:latin typeface="+mn-ea"/>
                </a:rPr>
                <a:t>Canberra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97E6AA-9A10-8145-9E4E-C9F7560E331A}"/>
                </a:ext>
              </a:extLst>
            </p:cNvPr>
            <p:cNvSpPr/>
            <p:nvPr/>
          </p:nvSpPr>
          <p:spPr>
            <a:xfrm>
              <a:off x="1507908" y="3990500"/>
              <a:ext cx="4667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N" dirty="0">
                  <a:latin typeface="+mn-ea"/>
                </a:rPr>
                <a:t>KL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95D3DE2-3EC3-8B4D-A6B6-954DC2001AFD}"/>
                </a:ext>
              </a:extLst>
            </p:cNvPr>
            <p:cNvSpPr/>
            <p:nvPr/>
          </p:nvSpPr>
          <p:spPr>
            <a:xfrm>
              <a:off x="4574532" y="3990500"/>
              <a:ext cx="9028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N" dirty="0">
                  <a:latin typeface="+mn-ea"/>
                </a:rPr>
                <a:t>Cosine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4A9E089-E47D-B048-9946-8142700C2F36}"/>
                </a:ext>
              </a:extLst>
            </p:cNvPr>
            <p:cNvSpPr/>
            <p:nvPr/>
          </p:nvSpPr>
          <p:spPr>
            <a:xfrm>
              <a:off x="7636092" y="3990500"/>
              <a:ext cx="13773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N" dirty="0">
                  <a:latin typeface="+mn-ea"/>
                </a:rPr>
                <a:t>Intersection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26937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82032-7CF1-B84B-843E-22673BEAA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包含噪音的实验结果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828FC9-0E77-464E-8CC6-388263F716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47800"/>
                <a:ext cx="8229600" cy="4876800"/>
              </a:xfrm>
            </p:spPr>
            <p:txBody>
              <a:bodyPr/>
              <a:lstStyle/>
              <a:p>
                <a:r>
                  <a:rPr lang="en-CN" dirty="0"/>
                  <a:t>训练集</a:t>
                </a:r>
                <a:r>
                  <a:rPr lang="zh-CN" altLang="en-US" dirty="0"/>
                  <a:t>：</a:t>
                </a:r>
                <a:r>
                  <a:rPr lang="en-CN" dirty="0"/>
                  <a:t>随机选择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CN" dirty="0"/>
                  <a:t>项作为缺失</a:t>
                </a:r>
              </a:p>
              <a:p>
                <a:r>
                  <a:rPr lang="en-CN" dirty="0"/>
                  <a:t>测试集</a:t>
                </a:r>
                <a:r>
                  <a:rPr lang="zh-CN" altLang="en-US" dirty="0"/>
                  <a:t>：无缺失，测试算法性能</a:t>
                </a:r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828FC9-0E77-464E-8CC6-388263F716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47800"/>
                <a:ext cx="8229600" cy="4876800"/>
              </a:xfrm>
              <a:blipFill>
                <a:blip r:embed="rId2"/>
                <a:stretch>
                  <a:fillRect l="-772" t="-129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0E947A3-E3DC-464F-B7C1-D247242B2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72552"/>
            <a:ext cx="9144000" cy="20601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DE3703-0317-064C-9988-88A6155EC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85447"/>
            <a:ext cx="9144000" cy="20871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7B9C2A-5C57-F846-A420-818C43863E4B}"/>
              </a:ext>
            </a:extLst>
          </p:cNvPr>
          <p:cNvSpPr txBox="1"/>
          <p:nvPr/>
        </p:nvSpPr>
        <p:spPr>
          <a:xfrm>
            <a:off x="4644008" y="416753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Movie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342DF5-6010-3248-936C-477F750361D0}"/>
              </a:ext>
            </a:extLst>
          </p:cNvPr>
          <p:cNvSpPr txBox="1"/>
          <p:nvPr/>
        </p:nvSpPr>
        <p:spPr>
          <a:xfrm>
            <a:off x="4716016" y="6224199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Gene</a:t>
            </a:r>
          </a:p>
        </p:txBody>
      </p:sp>
    </p:spTree>
    <p:extLst>
      <p:ext uri="{BB962C8B-B14F-4D97-AF65-F5344CB8AC3E}">
        <p14:creationId xmlns:p14="http://schemas.microsoft.com/office/powerpoint/2010/main" val="502977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8AB50-DF01-A747-A91A-1EE636FD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包含噪音的实验结果</a:t>
            </a:r>
            <a:r>
              <a:rPr lang="zh-CN" altLang="en-US" dirty="0"/>
              <a:t>（续）</a:t>
            </a:r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CA51BA-6AE0-834B-9657-C3366314F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71179"/>
            <a:ext cx="8125200" cy="18487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5B1CBF-9B03-2B40-8E0A-CDB236203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70" y="3185784"/>
            <a:ext cx="8123315" cy="18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69087F-33B2-5B44-A332-A445761AF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370" y="5000389"/>
            <a:ext cx="8125200" cy="1847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D285E0-357B-174C-A065-141A41CC037F}"/>
              </a:ext>
            </a:extLst>
          </p:cNvPr>
          <p:cNvSpPr txBox="1"/>
          <p:nvPr/>
        </p:nvSpPr>
        <p:spPr>
          <a:xfrm>
            <a:off x="4420611" y="295948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fbp5500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28BD5E-337F-6348-863D-E83B911F7469}"/>
              </a:ext>
            </a:extLst>
          </p:cNvPr>
          <p:cNvSpPr txBox="1"/>
          <p:nvPr/>
        </p:nvSpPr>
        <p:spPr>
          <a:xfrm>
            <a:off x="4397488" y="4739955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Flickr_ldl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14D5D3-B3ED-0344-A1E8-57DC62AD89BB}"/>
              </a:ext>
            </a:extLst>
          </p:cNvPr>
          <p:cNvSpPr txBox="1"/>
          <p:nvPr/>
        </p:nvSpPr>
        <p:spPr>
          <a:xfrm>
            <a:off x="4417366" y="653617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Twitter_ldl</a:t>
            </a:r>
          </a:p>
        </p:txBody>
      </p:sp>
    </p:spTree>
    <p:extLst>
      <p:ext uri="{BB962C8B-B14F-4D97-AF65-F5344CB8AC3E}">
        <p14:creationId xmlns:p14="http://schemas.microsoft.com/office/powerpoint/2010/main" val="2452909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1AAF9-ED69-D04D-82FA-436251FF7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优化方法性能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670AE-1BB3-D348-AF0C-ABA88E596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 收敛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zh-CN" altLang="en-US" dirty="0"/>
              <a:t>运行时间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92E275-8307-F440-9661-3CD434208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1600200"/>
            <a:ext cx="6210300" cy="254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5E44B8-96E1-B04A-8BAB-F79674841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4076700"/>
            <a:ext cx="62357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973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华文细黑" panose="02010600040101010101" pitchFamily="2" charset="-122"/>
              </a:rPr>
              <a:t>报告内容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>
          <a:xfrm>
            <a:off x="447910" y="1447800"/>
            <a:ext cx="8229600" cy="5293568"/>
          </a:xfrm>
        </p:spPr>
        <p:txBody>
          <a:bodyPr>
            <a:noAutofit/>
          </a:bodyPr>
          <a:lstStyle/>
          <a:p>
            <a:pPr marL="447675" indent="-447675"/>
            <a:r>
              <a:rPr lang="zh-CN" altLang="en-US" sz="2800" b="1" dirty="0"/>
              <a:t>研究背景</a:t>
            </a:r>
            <a:endParaRPr lang="en-US" altLang="zh-CN" sz="2800" b="1" dirty="0"/>
          </a:p>
          <a:p>
            <a:pPr marL="721995" lvl="1" indent="-447675">
              <a:lnSpc>
                <a:spcPct val="150000"/>
              </a:lnSpc>
            </a:pPr>
            <a:r>
              <a:rPr lang="zh-CN" altLang="en-US" sz="2600" b="1" dirty="0"/>
              <a:t>标记分布学习</a:t>
            </a:r>
            <a:endParaRPr lang="en-US" altLang="zh-CN" sz="2600" b="1" dirty="0"/>
          </a:p>
          <a:p>
            <a:pPr marL="721995" lvl="1" indent="-447675">
              <a:lnSpc>
                <a:spcPct val="150000"/>
              </a:lnSpc>
            </a:pPr>
            <a:r>
              <a:rPr lang="zh-CN" altLang="en-US" sz="2600" b="1" dirty="0"/>
              <a:t>标记相关性</a:t>
            </a:r>
            <a:endParaRPr lang="en-US" altLang="zh-CN" sz="2600" b="1" dirty="0"/>
          </a:p>
          <a:p>
            <a:pPr marL="447675" indent="-447675"/>
            <a:r>
              <a:rPr lang="zh-CN" altLang="en-US" sz="2800" b="1" dirty="0"/>
              <a:t>算法</a:t>
            </a:r>
            <a:endParaRPr lang="en-US" altLang="zh-CN" sz="2800" b="1" dirty="0"/>
          </a:p>
          <a:p>
            <a:pPr marL="721995" lvl="1" indent="-447675">
              <a:lnSpc>
                <a:spcPct val="150000"/>
              </a:lnSpc>
            </a:pPr>
            <a:r>
              <a:rPr lang="zh-CN" altLang="en-US" sz="2600" b="1" dirty="0"/>
              <a:t>标记分布流形</a:t>
            </a:r>
            <a:endParaRPr lang="en-US" altLang="zh-CN" sz="2600" b="1" dirty="0"/>
          </a:p>
          <a:p>
            <a:pPr marL="721995" lvl="1" indent="-447675">
              <a:lnSpc>
                <a:spcPct val="150000"/>
              </a:lnSpc>
            </a:pPr>
            <a:r>
              <a:rPr lang="en-US" altLang="zh-CN" sz="2600" b="1" dirty="0"/>
              <a:t>LDL-LDM</a:t>
            </a:r>
            <a:r>
              <a:rPr lang="zh-CN" altLang="en-US" sz="2600" b="1" dirty="0"/>
              <a:t>算法</a:t>
            </a:r>
            <a:endParaRPr lang="en-US" altLang="zh-CN" sz="2600" b="1" dirty="0"/>
          </a:p>
          <a:p>
            <a:pPr marL="447675" indent="-447675">
              <a:lnSpc>
                <a:spcPct val="150000"/>
              </a:lnSpc>
            </a:pPr>
            <a:r>
              <a:rPr lang="zh-CN" altLang="en-US" sz="2800" b="1" dirty="0">
                <a:latin typeface="华文细黑" panose="02010600040101010101" pitchFamily="2" charset="-122"/>
              </a:rPr>
              <a:t>实验</a:t>
            </a:r>
            <a:endParaRPr lang="en-US" altLang="zh-CN" sz="2800" b="1" dirty="0">
              <a:latin typeface="华文细黑" panose="02010600040101010101" pitchFamily="2" charset="-122"/>
            </a:endParaRPr>
          </a:p>
          <a:p>
            <a:pPr marL="447675" indent="-447675">
              <a:lnSpc>
                <a:spcPct val="150000"/>
              </a:lnSpc>
            </a:pPr>
            <a:r>
              <a:rPr lang="zh-CN" altLang="en-US" sz="2800" b="1" dirty="0">
                <a:latin typeface="华文细黑" panose="02010600040101010101" pitchFamily="2" charset="-122"/>
              </a:rPr>
              <a:t>结论</a:t>
            </a:r>
            <a:endParaRPr lang="en-US" altLang="zh-CN" sz="2800" b="1" dirty="0">
              <a:latin typeface="华文细黑" panose="02010600040101010101" pitchFamily="2" charset="-122"/>
            </a:endParaRPr>
          </a:p>
          <a:p>
            <a:pPr marL="721995" lvl="1" indent="-447675"/>
            <a:endParaRPr lang="en-US" altLang="zh-CN" sz="2400" b="1" dirty="0">
              <a:latin typeface="华文细黑" panose="02010600040101010101" pitchFamily="2" charset="-122"/>
            </a:endParaRPr>
          </a:p>
        </p:txBody>
      </p:sp>
      <p:pic>
        <p:nvPicPr>
          <p:cNvPr id="11268" name="Picture 7" descr="C:\Documents and Settings\user\Local Settings\Temporary Internet Files\Content.IE5\UHIZ17AE\MC900434784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4076700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9281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05723-DF7A-0541-A856-2BF57D116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结论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A24AC-1445-0441-9E45-4B0A1B50E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257800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 </a:t>
            </a:r>
            <a:r>
              <a:rPr lang="en-US" altLang="zh-CN" dirty="0"/>
              <a:t>LDL</a:t>
            </a:r>
            <a:r>
              <a:rPr lang="zh-CN" altLang="en-US" dirty="0"/>
              <a:t>的标记相关性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 低秩假设可能不成立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 全局 </a:t>
            </a:r>
            <a:r>
              <a:rPr lang="en-US" altLang="zh-CN" dirty="0"/>
              <a:t>&amp;</a:t>
            </a:r>
            <a:r>
              <a:rPr lang="zh-CN" altLang="en-US" dirty="0"/>
              <a:t> 局部标记相关性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 </a:t>
            </a:r>
            <a:r>
              <a:rPr lang="en-US" altLang="zh-CN" dirty="0"/>
              <a:t>LDL-LDM</a:t>
            </a:r>
            <a:r>
              <a:rPr lang="zh-CN" altLang="en-US" dirty="0"/>
              <a:t>模型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 利用标记分布流形建模标记相关性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 统一的方式同时考虑全局与局部相关性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 同时学习</a:t>
            </a:r>
            <a:r>
              <a:rPr lang="zh-CN" altLang="en-US"/>
              <a:t>标记相关性与标记</a:t>
            </a:r>
            <a:r>
              <a:rPr lang="zh-CN" altLang="en-US" dirty="0"/>
              <a:t>分布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 实验验证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CN" dirty="0"/>
              <a:t>LDL</a:t>
            </a:r>
            <a:r>
              <a:rPr lang="en-US" altLang="zh-CN" dirty="0"/>
              <a:t>-LDM</a:t>
            </a:r>
            <a:r>
              <a:rPr lang="zh-CN" altLang="en-US" dirty="0"/>
              <a:t>比既有算法取得了更优的结果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LDL-LDM</a:t>
            </a:r>
            <a:r>
              <a:rPr lang="zh-CN" altLang="en-US" dirty="0"/>
              <a:t>能够应对标记分布缺失的情况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082856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华文细黑" panose="02010600040101010101" pitchFamily="2" charset="-122"/>
              </a:rPr>
              <a:t>报告内容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>
          <a:xfrm>
            <a:off x="447910" y="1447800"/>
            <a:ext cx="8229600" cy="5293568"/>
          </a:xfrm>
        </p:spPr>
        <p:txBody>
          <a:bodyPr>
            <a:noAutofit/>
          </a:bodyPr>
          <a:lstStyle/>
          <a:p>
            <a:pPr marL="447675" indent="-447675"/>
            <a:r>
              <a:rPr lang="zh-CN" altLang="en-US" sz="2800" b="1" dirty="0"/>
              <a:t>研究背景</a:t>
            </a:r>
            <a:endParaRPr lang="en-US" altLang="zh-CN" sz="2800" b="1" dirty="0"/>
          </a:p>
          <a:p>
            <a:pPr marL="721995" lvl="1" indent="-447675">
              <a:lnSpc>
                <a:spcPct val="150000"/>
              </a:lnSpc>
            </a:pPr>
            <a:r>
              <a:rPr lang="zh-CN" altLang="en-US" sz="2600" b="1" dirty="0"/>
              <a:t>标记分布学习</a:t>
            </a:r>
            <a:endParaRPr lang="en-US" altLang="zh-CN" sz="2600" b="1" dirty="0"/>
          </a:p>
          <a:p>
            <a:pPr marL="721995" lvl="1" indent="-447675">
              <a:lnSpc>
                <a:spcPct val="150000"/>
              </a:lnSpc>
            </a:pPr>
            <a:r>
              <a:rPr lang="zh-CN" altLang="en-US" sz="2600" b="1" dirty="0"/>
              <a:t>标记相关性</a:t>
            </a:r>
            <a:endParaRPr lang="en-US" altLang="zh-CN" sz="2600" b="1" dirty="0"/>
          </a:p>
          <a:p>
            <a:pPr marL="447675" indent="-447675"/>
            <a:r>
              <a:rPr lang="zh-CN" altLang="en-US" sz="2800" b="1" dirty="0"/>
              <a:t>算法</a:t>
            </a:r>
            <a:endParaRPr lang="en-US" altLang="zh-CN" sz="2800" b="1" dirty="0"/>
          </a:p>
          <a:p>
            <a:pPr marL="721995" lvl="1" indent="-447675">
              <a:lnSpc>
                <a:spcPct val="150000"/>
              </a:lnSpc>
            </a:pPr>
            <a:r>
              <a:rPr lang="zh-CN" altLang="en-US" sz="2600" b="1" dirty="0"/>
              <a:t>标记分布流形</a:t>
            </a:r>
            <a:endParaRPr lang="en-US" altLang="zh-CN" sz="2600" b="1" dirty="0"/>
          </a:p>
          <a:p>
            <a:pPr marL="721995" lvl="1" indent="-447675">
              <a:lnSpc>
                <a:spcPct val="150000"/>
              </a:lnSpc>
            </a:pPr>
            <a:r>
              <a:rPr lang="en-US" altLang="zh-CN" sz="2600" b="1" dirty="0"/>
              <a:t>LDL-LDM</a:t>
            </a:r>
            <a:r>
              <a:rPr lang="zh-CN" altLang="en-US" sz="2600" b="1" dirty="0"/>
              <a:t>算法</a:t>
            </a:r>
            <a:endParaRPr lang="en-US" altLang="zh-CN" sz="2600" b="1" dirty="0"/>
          </a:p>
          <a:p>
            <a:pPr marL="447675" indent="-447675">
              <a:lnSpc>
                <a:spcPct val="150000"/>
              </a:lnSpc>
            </a:pPr>
            <a:r>
              <a:rPr lang="zh-CN" altLang="en-US" sz="2800" b="1" dirty="0">
                <a:latin typeface="华文细黑" panose="02010600040101010101" pitchFamily="2" charset="-122"/>
              </a:rPr>
              <a:t>实验</a:t>
            </a:r>
            <a:endParaRPr lang="en-US" altLang="zh-CN" sz="2800" b="1" dirty="0">
              <a:latin typeface="华文细黑" panose="02010600040101010101" pitchFamily="2" charset="-122"/>
            </a:endParaRPr>
          </a:p>
          <a:p>
            <a:pPr marL="447675" indent="-447675">
              <a:lnSpc>
                <a:spcPct val="150000"/>
              </a:lnSpc>
            </a:pPr>
            <a:r>
              <a:rPr lang="zh-CN" altLang="en-US" sz="2800" b="1" dirty="0">
                <a:latin typeface="华文细黑" panose="02010600040101010101" pitchFamily="2" charset="-122"/>
              </a:rPr>
              <a:t>结论</a:t>
            </a:r>
            <a:endParaRPr lang="en-US" altLang="zh-CN" sz="2800" b="1" dirty="0">
              <a:latin typeface="华文细黑" panose="02010600040101010101" pitchFamily="2" charset="-122"/>
            </a:endParaRPr>
          </a:p>
          <a:p>
            <a:pPr marL="721995" lvl="1" indent="-447675"/>
            <a:endParaRPr lang="en-US" altLang="zh-CN" sz="2400" b="1" dirty="0">
              <a:latin typeface="华文细黑" panose="02010600040101010101" pitchFamily="2" charset="-122"/>
            </a:endParaRPr>
          </a:p>
        </p:txBody>
      </p:sp>
      <p:pic>
        <p:nvPicPr>
          <p:cNvPr id="11268" name="Picture 7" descr="C:\Documents and Settings\user\Local Settings\Temporary Internet Files\Content.IE5\UHIZ17AE\MC900434784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4076700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496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标题 8"/>
          <p:cNvSpPr>
            <a:spLocks noGrp="1"/>
          </p:cNvSpPr>
          <p:nvPr>
            <p:ph type="ctrTitle"/>
          </p:nvPr>
        </p:nvSpPr>
        <p:spPr>
          <a:xfrm>
            <a:off x="683840" y="980728"/>
            <a:ext cx="7848600" cy="1927225"/>
          </a:xfrm>
        </p:spPr>
        <p:txBody>
          <a:bodyPr/>
          <a:lstStyle/>
          <a:p>
            <a:pPr algn="ctr"/>
            <a:r>
              <a:rPr lang="zh-CN" altLang="en-US" dirty="0"/>
              <a:t>谢谢！</a:t>
            </a:r>
            <a:endParaRPr altLang="en-US" dirty="0"/>
          </a:p>
        </p:txBody>
      </p:sp>
      <p:pic>
        <p:nvPicPr>
          <p:cNvPr id="39940" name="Picture 2" descr="C:\Users\Xin Geng\AppData\Local\Microsoft\Windows\Temporary Internet Files\Content.IE5\5PJVLLZY\MC900319990[1].wmf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328" y="1904653"/>
            <a:ext cx="701675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2473068" y="3861048"/>
            <a:ext cx="42701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70C0"/>
                </a:solidFill>
              </a:rPr>
              <a:t>http://</a:t>
            </a:r>
            <a:r>
              <a:rPr lang="en-US" altLang="zh-CN" sz="3200" dirty="0">
                <a:cs typeface="Calibri" panose="020F0502020204030204" pitchFamily="34" charset="0"/>
              </a:rPr>
              <a:t> </a:t>
            </a:r>
            <a:r>
              <a:rPr lang="en-US" altLang="zh-CN" sz="3200" b="1" dirty="0">
                <a:solidFill>
                  <a:srgbClr val="0070C0"/>
                </a:solidFill>
              </a:rPr>
              <a:t>palm.seu.edu.cn</a:t>
            </a:r>
            <a:endParaRPr lang="zh-CN" altLang="en-US" sz="3200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DA8B3-5F12-D545-B1B9-12A9F515A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标记分布学习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507C7-8751-2244-94C0-35F0B662B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4186"/>
            <a:ext cx="8229600" cy="4876800"/>
          </a:xfrm>
        </p:spPr>
        <p:txBody>
          <a:bodyPr/>
          <a:lstStyle/>
          <a:p>
            <a:r>
              <a:rPr lang="zh-CN" altLang="en-US" dirty="0"/>
              <a:t> 单标记学习（</a:t>
            </a:r>
            <a:r>
              <a:rPr lang="en-US" altLang="zh-CN" dirty="0"/>
              <a:t>1</a:t>
            </a:r>
            <a:r>
              <a:rPr lang="zh-CN" altLang="en-US" dirty="0"/>
              <a:t>对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 </a:t>
            </a:r>
            <a:r>
              <a:rPr lang="en-US" dirty="0"/>
              <a:t>多标记学习</a:t>
            </a: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对多）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 标记分布学习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示例与标记对应关系不确定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811100F-9AE7-1149-A620-6688BE24932A}"/>
              </a:ext>
            </a:extLst>
          </p:cNvPr>
          <p:cNvGrpSpPr/>
          <p:nvPr/>
        </p:nvGrpSpPr>
        <p:grpSpPr>
          <a:xfrm>
            <a:off x="4635493" y="1477276"/>
            <a:ext cx="1437594" cy="288000"/>
            <a:chOff x="1046142" y="2530401"/>
            <a:chExt cx="1437594" cy="288000"/>
          </a:xfrm>
        </p:grpSpPr>
        <p:sp>
          <p:nvSpPr>
            <p:cNvPr id="6" name="矩形 9">
              <a:extLst>
                <a:ext uri="{FF2B5EF4-FFF2-40B4-BE49-F238E27FC236}">
                  <a16:creationId xmlns:a16="http://schemas.microsoft.com/office/drawing/2014/main" id="{5B5492A2-80D0-3545-A885-63DCEDA6B2FB}"/>
                </a:ext>
              </a:extLst>
            </p:cNvPr>
            <p:cNvSpPr/>
            <p:nvPr/>
          </p:nvSpPr>
          <p:spPr>
            <a:xfrm>
              <a:off x="1046142" y="2530401"/>
              <a:ext cx="288000" cy="288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椭圆 10">
              <a:extLst>
                <a:ext uri="{FF2B5EF4-FFF2-40B4-BE49-F238E27FC236}">
                  <a16:creationId xmlns:a16="http://schemas.microsoft.com/office/drawing/2014/main" id="{076F84BF-D01E-8B43-9633-810E1FAB8D70}"/>
                </a:ext>
              </a:extLst>
            </p:cNvPr>
            <p:cNvSpPr/>
            <p:nvPr/>
          </p:nvSpPr>
          <p:spPr>
            <a:xfrm>
              <a:off x="2195736" y="2530401"/>
              <a:ext cx="288000" cy="28800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8" name="直接箭头连接符 12">
              <a:extLst>
                <a:ext uri="{FF2B5EF4-FFF2-40B4-BE49-F238E27FC236}">
                  <a16:creationId xmlns:a16="http://schemas.microsoft.com/office/drawing/2014/main" id="{0EE5C591-ABBC-4642-A795-2253180FF68D}"/>
                </a:ext>
              </a:extLst>
            </p:cNvPr>
            <p:cNvCxnSpPr>
              <a:stCxn id="6" idx="3"/>
              <a:endCxn id="7" idx="2"/>
            </p:cNvCxnSpPr>
            <p:nvPr/>
          </p:nvCxnSpPr>
          <p:spPr>
            <a:xfrm>
              <a:off x="1334142" y="2674401"/>
              <a:ext cx="86159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6717CF0-DBBC-5B47-8553-A1AD561B383E}"/>
              </a:ext>
            </a:extLst>
          </p:cNvPr>
          <p:cNvGrpSpPr/>
          <p:nvPr/>
        </p:nvGrpSpPr>
        <p:grpSpPr>
          <a:xfrm>
            <a:off x="4626067" y="2092630"/>
            <a:ext cx="1434690" cy="712884"/>
            <a:chOff x="3854454" y="2298969"/>
            <a:chExt cx="1434690" cy="712884"/>
          </a:xfrm>
        </p:grpSpPr>
        <p:sp>
          <p:nvSpPr>
            <p:cNvPr id="12" name="矩形 13">
              <a:extLst>
                <a:ext uri="{FF2B5EF4-FFF2-40B4-BE49-F238E27FC236}">
                  <a16:creationId xmlns:a16="http://schemas.microsoft.com/office/drawing/2014/main" id="{5C5F1924-7F6B-7044-B22A-4D5745488D70}"/>
                </a:ext>
              </a:extLst>
            </p:cNvPr>
            <p:cNvSpPr/>
            <p:nvPr/>
          </p:nvSpPr>
          <p:spPr>
            <a:xfrm>
              <a:off x="3854454" y="2530401"/>
              <a:ext cx="288000" cy="288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椭圆 14">
              <a:extLst>
                <a:ext uri="{FF2B5EF4-FFF2-40B4-BE49-F238E27FC236}">
                  <a16:creationId xmlns:a16="http://schemas.microsoft.com/office/drawing/2014/main" id="{D7953999-4A94-044D-813E-DCBF365DDC19}"/>
                </a:ext>
              </a:extLst>
            </p:cNvPr>
            <p:cNvSpPr/>
            <p:nvPr/>
          </p:nvSpPr>
          <p:spPr>
            <a:xfrm>
              <a:off x="5001144" y="2298969"/>
              <a:ext cx="288000" cy="28800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4" name="直接箭头连接符 15">
              <a:extLst>
                <a:ext uri="{FF2B5EF4-FFF2-40B4-BE49-F238E27FC236}">
                  <a16:creationId xmlns:a16="http://schemas.microsoft.com/office/drawing/2014/main" id="{4C055EBE-033C-F145-96A0-8C51A99F1285}"/>
                </a:ext>
              </a:extLst>
            </p:cNvPr>
            <p:cNvCxnSpPr>
              <a:stCxn id="12" idx="3"/>
              <a:endCxn id="13" idx="2"/>
            </p:cNvCxnSpPr>
            <p:nvPr/>
          </p:nvCxnSpPr>
          <p:spPr>
            <a:xfrm flipV="1">
              <a:off x="4142454" y="2442969"/>
              <a:ext cx="858690" cy="2314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7">
              <a:extLst>
                <a:ext uri="{FF2B5EF4-FFF2-40B4-BE49-F238E27FC236}">
                  <a16:creationId xmlns:a16="http://schemas.microsoft.com/office/drawing/2014/main" id="{318A7EC5-95D7-3140-8F08-0E4D0FB047F9}"/>
                </a:ext>
              </a:extLst>
            </p:cNvPr>
            <p:cNvSpPr/>
            <p:nvPr/>
          </p:nvSpPr>
          <p:spPr>
            <a:xfrm>
              <a:off x="5001144" y="2723853"/>
              <a:ext cx="288000" cy="28800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6" name="直接箭头连接符 18">
              <a:extLst>
                <a:ext uri="{FF2B5EF4-FFF2-40B4-BE49-F238E27FC236}">
                  <a16:creationId xmlns:a16="http://schemas.microsoft.com/office/drawing/2014/main" id="{6B47B388-C0A6-AD44-9BDD-E4FBAD8A8E27}"/>
                </a:ext>
              </a:extLst>
            </p:cNvPr>
            <p:cNvCxnSpPr>
              <a:stCxn id="12" idx="3"/>
              <a:endCxn id="15" idx="2"/>
            </p:cNvCxnSpPr>
            <p:nvPr/>
          </p:nvCxnSpPr>
          <p:spPr>
            <a:xfrm>
              <a:off x="4142454" y="2674401"/>
              <a:ext cx="858690" cy="19345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F09BCF-C270-D14B-ADF7-3A2AAA68F9CD}"/>
                  </a:ext>
                </a:extLst>
              </p:cNvPr>
              <p:cNvSpPr txBox="1"/>
              <p:nvPr/>
            </p:nvSpPr>
            <p:spPr>
              <a:xfrm>
                <a:off x="3833263" y="4851316"/>
                <a:ext cx="169589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N" sz="2000" dirty="0">
                    <a:solidFill>
                      <a:srgbClr val="FF0000"/>
                    </a:solidFill>
                    <a:latin typeface="+mn-lt"/>
                  </a:rPr>
                  <a:t>Des. </a:t>
                </a:r>
                <a14:m>
                  <m:oMath xmlns:m="http://schemas.openxmlformats.org/officeDocument/2006/math">
                    <m:r>
                      <a:rPr lang="en-CN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</m:oMath>
                </a14:m>
                <a:r>
                  <a:rPr lang="en-CN" sz="2000" dirty="0">
                    <a:solidFill>
                      <a:srgbClr val="FF0000"/>
                    </a:solidFill>
                    <a:latin typeface="+mn-lt"/>
                  </a:rPr>
                  <a:t> Sky</a:t>
                </a:r>
              </a:p>
              <a:p>
                <a:r>
                  <a:rPr lang="en-US" sz="2000" dirty="0">
                    <a:solidFill>
                      <a:srgbClr val="FF0000"/>
                    </a:solidFill>
                    <a:latin typeface="+mn-lt"/>
                  </a:rPr>
                  <a:t>Des. ≻ </a:t>
                </a:r>
                <a:r>
                  <a:rPr lang="en-US" sz="2000" dirty="0" err="1">
                    <a:solidFill>
                      <a:srgbClr val="FF0000"/>
                    </a:solidFill>
                    <a:latin typeface="+mn-lt"/>
                  </a:rPr>
                  <a:t>Mou</a:t>
                </a:r>
                <a:r>
                  <a:rPr lang="en-US" sz="2000" dirty="0">
                    <a:solidFill>
                      <a:srgbClr val="FF0000"/>
                    </a:solidFill>
                    <a:latin typeface="+mn-lt"/>
                  </a:rPr>
                  <a:t>.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F09BCF-C270-D14B-ADF7-3A2AAA68F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263" y="4851316"/>
                <a:ext cx="1695896" cy="707886"/>
              </a:xfrm>
              <a:prstGeom prst="rect">
                <a:avLst/>
              </a:prstGeom>
              <a:blipFill>
                <a:blip r:embed="rId3"/>
                <a:stretch>
                  <a:fillRect l="-3704" t="-5357" b="-1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3772B548-1797-2944-BE8F-E7F4BBE3FE4C}"/>
              </a:ext>
            </a:extLst>
          </p:cNvPr>
          <p:cNvGrpSpPr/>
          <p:nvPr/>
        </p:nvGrpSpPr>
        <p:grpSpPr>
          <a:xfrm>
            <a:off x="1018009" y="4303559"/>
            <a:ext cx="2794199" cy="2219534"/>
            <a:chOff x="1018009" y="4431562"/>
            <a:chExt cx="2794199" cy="221953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5E69533-B11A-FB44-93C9-AAC206445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3608" y="4431562"/>
              <a:ext cx="2768600" cy="18034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106C90-F018-6646-949C-3AE6C08BE17B}"/>
                </a:ext>
              </a:extLst>
            </p:cNvPr>
            <p:cNvSpPr txBox="1"/>
            <p:nvPr/>
          </p:nvSpPr>
          <p:spPr>
            <a:xfrm>
              <a:off x="1018009" y="6250986"/>
              <a:ext cx="2768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sz="2000" dirty="0">
                  <a:latin typeface="+mn-ea"/>
                  <a:ea typeface="+mn-ea"/>
                </a:rPr>
                <a:t>标记</a:t>
              </a:r>
              <a:r>
                <a:rPr lang="zh-CN" altLang="en-US" sz="2000" dirty="0">
                  <a:latin typeface="+mn-ea"/>
                  <a:ea typeface="+mn-ea"/>
                </a:rPr>
                <a:t>：</a:t>
              </a:r>
              <a:r>
                <a:rPr lang="en-CN" sz="2000" dirty="0">
                  <a:latin typeface="+mn-ea"/>
                  <a:ea typeface="+mn-ea"/>
                </a:rPr>
                <a:t>Des., Sky, Mou.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CF88F469-E0C6-504C-87AB-899E2DCFA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3408" y="4303559"/>
            <a:ext cx="3694915" cy="2084311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981B0BA9-5D51-814C-A4C2-DAB675996AD1}"/>
              </a:ext>
            </a:extLst>
          </p:cNvPr>
          <p:cNvGrpSpPr/>
          <p:nvPr/>
        </p:nvGrpSpPr>
        <p:grpSpPr>
          <a:xfrm>
            <a:off x="4681211" y="3260237"/>
            <a:ext cx="2169375" cy="588599"/>
            <a:chOff x="6534325" y="2381239"/>
            <a:chExt cx="2169375" cy="588599"/>
          </a:xfrm>
        </p:grpSpPr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845FD28F-809F-4247-9B80-C7437D919AFA}"/>
                </a:ext>
              </a:extLst>
            </p:cNvPr>
            <p:cNvSpPr txBox="1"/>
            <p:nvPr/>
          </p:nvSpPr>
          <p:spPr>
            <a:xfrm>
              <a:off x="7596336" y="2422501"/>
              <a:ext cx="606586" cy="46033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  <a:latin typeface="+mn-ea"/>
                </a:rPr>
                <a:t>?</a:t>
              </a:r>
              <a:endParaRPr lang="en-US" altLang="zh-CN" sz="2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7" name="矩形 27">
              <a:extLst>
                <a:ext uri="{FF2B5EF4-FFF2-40B4-BE49-F238E27FC236}">
                  <a16:creationId xmlns:a16="http://schemas.microsoft.com/office/drawing/2014/main" id="{C5DF7D86-E9EC-8E43-B502-B8D165ECF83C}"/>
                </a:ext>
              </a:extLst>
            </p:cNvPr>
            <p:cNvSpPr/>
            <p:nvPr/>
          </p:nvSpPr>
          <p:spPr>
            <a:xfrm>
              <a:off x="6534325" y="2524425"/>
              <a:ext cx="288000" cy="288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8" name="直接箭头连接符 29">
              <a:extLst>
                <a:ext uri="{FF2B5EF4-FFF2-40B4-BE49-F238E27FC236}">
                  <a16:creationId xmlns:a16="http://schemas.microsoft.com/office/drawing/2014/main" id="{A26E5355-D639-BE47-9FB1-45944FDD1E3A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6822325" y="2668425"/>
              <a:ext cx="86159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图片 32">
              <a:extLst>
                <a:ext uri="{FF2B5EF4-FFF2-40B4-BE49-F238E27FC236}">
                  <a16:creationId xmlns:a16="http://schemas.microsoft.com/office/drawing/2014/main" id="{744ECC5A-9B50-AE46-B752-85FD0E801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68344" y="2381239"/>
              <a:ext cx="1035356" cy="588599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CAD46EE-8951-F842-B406-AE70C2977DA6}"/>
              </a:ext>
            </a:extLst>
          </p:cNvPr>
          <p:cNvSpPr txBox="1"/>
          <p:nvPr/>
        </p:nvSpPr>
        <p:spPr>
          <a:xfrm>
            <a:off x="7012914" y="2960349"/>
            <a:ext cx="2180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  <a:latin typeface="+mn-ea"/>
                <a:ea typeface="+mn-ea"/>
              </a:rPr>
              <a:t>标记分布</a:t>
            </a:r>
            <a:r>
              <a:rPr lang="zh-CN" altLang="en-US" dirty="0">
                <a:latin typeface="+mn-ea"/>
                <a:ea typeface="+mn-ea"/>
              </a:rPr>
              <a:t>：覆盖所有可能的标记，并显式表示每个标记对示例的重要程度</a:t>
            </a:r>
          </a:p>
        </p:txBody>
      </p:sp>
    </p:spTree>
    <p:extLst>
      <p:ext uri="{BB962C8B-B14F-4D97-AF65-F5344CB8AC3E}">
        <p14:creationId xmlns:p14="http://schemas.microsoft.com/office/powerpoint/2010/main" val="275348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2425D-491C-0143-B3C4-68C65DA12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标记相关性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2F23F8-C2F2-C940-AEFF-D1206B169E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47800"/>
                <a:ext cx="8229600" cy="54102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指数级大小输出空间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MLL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个标记</a:t>
                </a:r>
                <a:r>
                  <a:rPr lang="zh-CN" altLang="en-US" dirty="0"/>
                  <a:t>，输出空间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LDL</a:t>
                </a:r>
                <a:r>
                  <a:rPr lang="zh-CN" altLang="en-US" dirty="0"/>
                  <a:t>：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个标记</a:t>
                </a:r>
                <a:r>
                  <a:rPr lang="zh-CN" altLang="en-US" dirty="0"/>
                  <a:t>，输出空间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标记相关性</a:t>
                </a:r>
                <a:endParaRPr lang="en-US" altLang="zh-CN" dirty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/>
                  <a:t>全局相关性</a:t>
                </a:r>
                <a:endParaRPr lang="en-US" altLang="zh-CN" dirty="0"/>
              </a:p>
              <a:p>
                <a:pPr marL="274320" lvl="1" indent="0">
                  <a:lnSpc>
                    <a:spcPct val="150000"/>
                  </a:lnSpc>
                  <a:buNone/>
                </a:pPr>
                <a:r>
                  <a:rPr lang="zh-CN" altLang="en-US" dirty="0"/>
                  <a:t>“天空”与“云”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正相关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/>
                  <a:t>局部相关性</a:t>
                </a:r>
                <a:endParaRPr lang="en-US" altLang="zh-CN" dirty="0"/>
              </a:p>
              <a:p>
                <a:pPr marL="274320" lvl="1" indent="0">
                  <a:lnSpc>
                    <a:spcPct val="150000"/>
                  </a:lnSpc>
                  <a:buNone/>
                </a:pPr>
                <a:r>
                  <a:rPr lang="en-US" altLang="zh-CN" dirty="0"/>
                  <a:t>(a):</a:t>
                </a:r>
                <a:r>
                  <a:rPr lang="zh-CN" altLang="en-US" dirty="0"/>
                  <a:t> “天空”与“沙漠”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正相关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274320" lvl="1" indent="0">
                  <a:lnSpc>
                    <a:spcPct val="150000"/>
                  </a:lnSpc>
                  <a:buNone/>
                </a:pPr>
                <a:r>
                  <a:rPr lang="zh-CN" altLang="en-US" dirty="0"/>
                  <a:t>与“水”</a:t>
                </a:r>
                <a:r>
                  <a:rPr lang="zh-CN" altLang="en-US" dirty="0">
                    <a:solidFill>
                      <a:srgbClr val="0066FF"/>
                    </a:solidFill>
                  </a:rPr>
                  <a:t>负相关</a:t>
                </a:r>
                <a:endParaRPr lang="en-US" altLang="zh-CN" dirty="0"/>
              </a:p>
              <a:p>
                <a:pPr marL="274320" lvl="1" indent="0">
                  <a:lnSpc>
                    <a:spcPct val="150000"/>
                  </a:lnSpc>
                  <a:buNone/>
                </a:pPr>
                <a:r>
                  <a:rPr lang="en-US" altLang="zh-CN" dirty="0"/>
                  <a:t>(b):</a:t>
                </a:r>
                <a:r>
                  <a:rPr lang="zh-CN" altLang="en-US" dirty="0"/>
                  <a:t> “天空”与“水”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正相关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274320" lvl="1" indent="0">
                  <a:lnSpc>
                    <a:spcPct val="150000"/>
                  </a:lnSpc>
                  <a:buNone/>
                </a:pPr>
                <a:r>
                  <a:rPr lang="zh-CN" altLang="en-US" dirty="0"/>
                  <a:t>与“沙漠”</a:t>
                </a:r>
                <a:r>
                  <a:rPr lang="zh-CN" altLang="en-US" dirty="0">
                    <a:solidFill>
                      <a:srgbClr val="0066FF"/>
                    </a:solidFill>
                  </a:rPr>
                  <a:t>负相关</a:t>
                </a:r>
                <a:endParaRPr lang="en-US" dirty="0">
                  <a:solidFill>
                    <a:srgbClr val="0066FF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2F23F8-C2F2-C940-AEFF-D1206B169E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47800"/>
                <a:ext cx="8229600" cy="5410200"/>
              </a:xfrm>
              <a:blipFill>
                <a:blip r:embed="rId3"/>
                <a:stretch>
                  <a:fillRect l="-772" t="-1643" b="-93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8">
            <a:extLst>
              <a:ext uri="{FF2B5EF4-FFF2-40B4-BE49-F238E27FC236}">
                <a16:creationId xmlns:a16="http://schemas.microsoft.com/office/drawing/2014/main" id="{B5519D33-8646-A643-8FB9-7ACD553448F8}"/>
              </a:ext>
            </a:extLst>
          </p:cNvPr>
          <p:cNvSpPr/>
          <p:nvPr/>
        </p:nvSpPr>
        <p:spPr>
          <a:xfrm>
            <a:off x="5252283" y="1670142"/>
            <a:ext cx="2448272" cy="101566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lang="en-CN" altLang="zh-CN" sz="2000" dirty="0">
                <a:latin typeface="+mn-ea"/>
                <a:ea typeface="+mn-ea"/>
              </a:rPr>
              <a:t>LDL</a:t>
            </a:r>
            <a:r>
              <a:rPr lang="zh-CN" altLang="en-CN" sz="2000" dirty="0">
                <a:latin typeface="+mn-ea"/>
                <a:ea typeface="+mn-ea"/>
              </a:rPr>
              <a:t>比</a:t>
            </a:r>
            <a:r>
              <a:rPr lang="en-US" altLang="zh-CN" sz="2000" dirty="0">
                <a:latin typeface="+mn-ea"/>
                <a:ea typeface="+mn-ea"/>
              </a:rPr>
              <a:t>MLL</a:t>
            </a:r>
            <a:r>
              <a:rPr lang="zh-CN" altLang="en-US" sz="2000" dirty="0">
                <a:latin typeface="+mn-ea"/>
                <a:ea typeface="+mn-ea"/>
              </a:rPr>
              <a:t>具有更大的输出空间，更需要考虑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标记相关性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ED4D418-BC35-DD43-AA83-0C0F7BE5C11C}"/>
              </a:ext>
            </a:extLst>
          </p:cNvPr>
          <p:cNvGrpSpPr/>
          <p:nvPr/>
        </p:nvGrpSpPr>
        <p:grpSpPr>
          <a:xfrm>
            <a:off x="3893401" y="2919574"/>
            <a:ext cx="5269180" cy="3923700"/>
            <a:chOff x="3893401" y="2919574"/>
            <a:chExt cx="5269180" cy="39237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CEABDC2-5751-DD43-A771-A041D34B8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93401" y="4863274"/>
              <a:ext cx="5269180" cy="1980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BDD0CC5-5B4E-9448-956E-354047C61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93401" y="2919574"/>
              <a:ext cx="5063438" cy="19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630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816BD-B8E1-CC4A-A17E-3CA9A8DE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既有LDL工作的不足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E0EE2-C80A-6540-B4B8-2D8C41EBB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2" y="1447800"/>
            <a:ext cx="9133858" cy="5410200"/>
          </a:xfrm>
        </p:spPr>
        <p:txBody>
          <a:bodyPr/>
          <a:lstStyle/>
          <a:p>
            <a:r>
              <a:rPr lang="zh-CN" altLang="en-US" dirty="0"/>
              <a:t> 低秩假设 </a:t>
            </a:r>
            <a:r>
              <a:rPr lang="en-US" altLang="zh-CN" dirty="0"/>
              <a:t>(low-rank)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[</a:t>
            </a:r>
            <a:r>
              <a:rPr lang="en-CN" altLang="zh-CN" dirty="0"/>
              <a:t>Jia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al.,</a:t>
            </a:r>
            <a:r>
              <a:rPr lang="zh-CN" altLang="en-US" dirty="0"/>
              <a:t> </a:t>
            </a:r>
            <a:r>
              <a:rPr lang="en-US" altLang="zh-CN" dirty="0"/>
              <a:t>CVPR’19]</a:t>
            </a:r>
            <a:r>
              <a:rPr lang="zh-CN" altLang="en-US" dirty="0"/>
              <a:t>、</a:t>
            </a:r>
            <a:r>
              <a:rPr lang="en-US" altLang="zh-CN" dirty="0"/>
              <a:t>[</a:t>
            </a:r>
            <a:r>
              <a:rPr lang="en-US" altLang="zh-CN" dirty="0" err="1"/>
              <a:t>Xu&amp;Zhou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IJCAI’17]</a:t>
            </a:r>
            <a:r>
              <a:rPr lang="zh-CN" altLang="en-US" dirty="0"/>
              <a:t>、</a:t>
            </a:r>
            <a:r>
              <a:rPr lang="en-US" altLang="zh-CN" dirty="0"/>
              <a:t>[Ren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al.,</a:t>
            </a:r>
            <a:r>
              <a:rPr lang="zh-CN" altLang="en-US" dirty="0"/>
              <a:t> </a:t>
            </a:r>
            <a:r>
              <a:rPr lang="en-US" altLang="zh-CN" dirty="0"/>
              <a:t>IJCAI’19]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LDL</a:t>
            </a:r>
            <a:r>
              <a:rPr lang="zh-CN" altLang="en-US" dirty="0"/>
              <a:t>中低秩假设可能不成立</a:t>
            </a:r>
            <a:endParaRPr lang="en-CN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 只考虑一种标记相关性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全局标记相关性</a:t>
            </a:r>
            <a:endParaRPr lang="en-US" altLang="zh-CN" dirty="0"/>
          </a:p>
          <a:p>
            <a:pPr marL="274320" lvl="1" indent="0">
              <a:lnSpc>
                <a:spcPct val="150000"/>
              </a:lnSpc>
              <a:buNone/>
            </a:pPr>
            <a:r>
              <a:rPr lang="en-US" altLang="zh-CN" sz="1800" dirty="0"/>
              <a:t>[Zhou</a:t>
            </a:r>
            <a:r>
              <a:rPr lang="zh-CN" altLang="en-US" sz="1800" dirty="0"/>
              <a:t> </a:t>
            </a:r>
            <a:r>
              <a:rPr lang="en-US" altLang="zh-CN" sz="1800" dirty="0"/>
              <a:t>et.</a:t>
            </a:r>
            <a:r>
              <a:rPr lang="zh-CN" altLang="en-US" sz="1800" dirty="0"/>
              <a:t> </a:t>
            </a:r>
            <a:r>
              <a:rPr lang="en-US" altLang="zh-CN" sz="1800" dirty="0"/>
              <a:t>al,</a:t>
            </a:r>
            <a:r>
              <a:rPr lang="zh-CN" altLang="en-US" sz="1800" dirty="0"/>
              <a:t> </a:t>
            </a:r>
            <a:r>
              <a:rPr lang="en-US" altLang="zh-CN" sz="1800" dirty="0"/>
              <a:t>MM’15],</a:t>
            </a:r>
            <a:r>
              <a:rPr lang="zh-CN" altLang="en-US" sz="1800" dirty="0"/>
              <a:t> </a:t>
            </a:r>
            <a:r>
              <a:rPr lang="en-US" altLang="zh-CN" sz="1800" dirty="0"/>
              <a:t>[</a:t>
            </a:r>
            <a:r>
              <a:rPr lang="en-US" altLang="zh-CN" sz="1800" dirty="0" err="1"/>
              <a:t>Xu&amp;Zhou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/>
              <a:t>IJCAI’17]</a:t>
            </a:r>
          </a:p>
          <a:p>
            <a:pPr marL="274320" lvl="1" indent="0">
              <a:lnSpc>
                <a:spcPct val="150000"/>
              </a:lnSpc>
              <a:buNone/>
            </a:pPr>
            <a:r>
              <a:rPr lang="en-US" altLang="zh-CN" sz="1800" dirty="0"/>
              <a:t>[Jia</a:t>
            </a:r>
            <a:r>
              <a:rPr lang="zh-CN" altLang="en-US" sz="1800" dirty="0"/>
              <a:t> </a:t>
            </a:r>
            <a:r>
              <a:rPr lang="en-US" altLang="zh-CN" sz="1800" dirty="0"/>
              <a:t>et</a:t>
            </a:r>
            <a:r>
              <a:rPr lang="zh-CN" altLang="en-US" sz="1800" dirty="0"/>
              <a:t> </a:t>
            </a:r>
            <a:r>
              <a:rPr lang="en-US" altLang="zh-CN" sz="1800" dirty="0"/>
              <a:t>al.,</a:t>
            </a:r>
            <a:r>
              <a:rPr lang="zh-CN" altLang="en-US" sz="1800" dirty="0"/>
              <a:t> </a:t>
            </a:r>
            <a:r>
              <a:rPr lang="en-US" altLang="zh-CN" sz="1800" dirty="0"/>
              <a:t>AAAI’18]</a:t>
            </a:r>
          </a:p>
          <a:p>
            <a:pPr marL="274320" lvl="1" indent="0">
              <a:lnSpc>
                <a:spcPct val="150000"/>
              </a:lnSpc>
              <a:buNone/>
            </a:pPr>
            <a:r>
              <a:rPr lang="zh-CN" altLang="en-US" dirty="0"/>
              <a:t>局部标记相关</a:t>
            </a:r>
            <a:endParaRPr lang="en-US" altLang="zh-CN" dirty="0"/>
          </a:p>
          <a:p>
            <a:pPr marL="274320" lvl="1" indent="0">
              <a:lnSpc>
                <a:spcPct val="150000"/>
              </a:lnSpc>
              <a:buNone/>
            </a:pPr>
            <a:r>
              <a:rPr lang="en-US" altLang="zh-CN" sz="1800" dirty="0"/>
              <a:t>[Jia</a:t>
            </a:r>
            <a:r>
              <a:rPr lang="zh-CN" altLang="en-US" sz="1800" dirty="0"/>
              <a:t> </a:t>
            </a:r>
            <a:r>
              <a:rPr lang="en-US" altLang="zh-CN" sz="1800" dirty="0"/>
              <a:t>et</a:t>
            </a:r>
            <a:r>
              <a:rPr lang="zh-CN" altLang="en-US" sz="1800" dirty="0"/>
              <a:t> </a:t>
            </a:r>
            <a:r>
              <a:rPr lang="en-US" altLang="zh-CN" sz="1800" dirty="0"/>
              <a:t>al.,</a:t>
            </a:r>
            <a:r>
              <a:rPr lang="zh-CN" altLang="en-US" sz="1800" dirty="0"/>
              <a:t> </a:t>
            </a:r>
            <a:r>
              <a:rPr lang="en-US" altLang="zh-CN" sz="1800" dirty="0"/>
              <a:t>TKDE’19], [</a:t>
            </a:r>
            <a:r>
              <a:rPr lang="en-CN" altLang="zh-CN" sz="1800" dirty="0"/>
              <a:t>Jia</a:t>
            </a:r>
            <a:r>
              <a:rPr lang="zh-CN" altLang="en-US" sz="1800" dirty="0"/>
              <a:t> </a:t>
            </a:r>
            <a:r>
              <a:rPr lang="en-US" altLang="zh-CN" sz="1800" dirty="0"/>
              <a:t>et</a:t>
            </a:r>
            <a:r>
              <a:rPr lang="zh-CN" altLang="en-US" sz="1800" dirty="0"/>
              <a:t> </a:t>
            </a:r>
            <a:r>
              <a:rPr lang="en-US" altLang="zh-CN" sz="1800" dirty="0"/>
              <a:t>al.,</a:t>
            </a:r>
            <a:r>
              <a:rPr lang="zh-CN" altLang="en-US" sz="1800" dirty="0"/>
              <a:t> </a:t>
            </a:r>
            <a:r>
              <a:rPr lang="en-US" altLang="zh-CN" sz="1800" dirty="0"/>
              <a:t>CVPR’19]</a:t>
            </a:r>
          </a:p>
          <a:p>
            <a:pPr>
              <a:lnSpc>
                <a:spcPct val="150000"/>
              </a:lnSpc>
            </a:pPr>
            <a:r>
              <a:rPr lang="en-US" altLang="zh-CN" sz="2200" dirty="0">
                <a:solidFill>
                  <a:srgbClr val="FF0000"/>
                </a:solidFill>
              </a:rPr>
              <a:t> </a:t>
            </a:r>
            <a:r>
              <a:rPr lang="zh-CN" altLang="en-US" sz="2200" dirty="0">
                <a:solidFill>
                  <a:srgbClr val="FF0000"/>
                </a:solidFill>
              </a:rPr>
              <a:t>如何设计数据相关且同时考虑两种相关性的</a:t>
            </a:r>
            <a:r>
              <a:rPr lang="en-US" altLang="zh-CN" sz="2200" dirty="0">
                <a:solidFill>
                  <a:srgbClr val="FF0000"/>
                </a:solidFill>
              </a:rPr>
              <a:t>LDL</a:t>
            </a:r>
            <a:r>
              <a:rPr lang="zh-CN" altLang="en-US" sz="2200" dirty="0">
                <a:solidFill>
                  <a:srgbClr val="FF0000"/>
                </a:solidFill>
              </a:rPr>
              <a:t>方法？</a:t>
            </a:r>
            <a:endParaRPr lang="en-US" altLang="zh-CN" sz="220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4EDD6-D0C9-454B-9B4C-E9875EB53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043" y="2654309"/>
            <a:ext cx="4481284" cy="30687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E96E06B-247B-9F4E-A11C-94414931E2FF}"/>
              </a:ext>
            </a:extLst>
          </p:cNvPr>
          <p:cNvSpPr/>
          <p:nvPr/>
        </p:nvSpPr>
        <p:spPr>
          <a:xfrm>
            <a:off x="8332219" y="2649725"/>
            <a:ext cx="710654" cy="3068797"/>
          </a:xfrm>
          <a:prstGeom prst="rect">
            <a:avLst/>
          </a:prstGeom>
          <a:noFill/>
          <a:ln w="26424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9782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华文细黑" panose="02010600040101010101" pitchFamily="2" charset="-122"/>
              </a:rPr>
              <a:t>报告内容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>
          <a:xfrm>
            <a:off x="447910" y="1447800"/>
            <a:ext cx="8229600" cy="5293568"/>
          </a:xfrm>
        </p:spPr>
        <p:txBody>
          <a:bodyPr>
            <a:noAutofit/>
          </a:bodyPr>
          <a:lstStyle/>
          <a:p>
            <a:pPr marL="447675" indent="-447675"/>
            <a:r>
              <a:rPr lang="zh-CN" altLang="en-US" sz="2800" b="1" dirty="0"/>
              <a:t>研究背景</a:t>
            </a:r>
            <a:endParaRPr lang="en-US" altLang="zh-CN" sz="2800" b="1" dirty="0"/>
          </a:p>
          <a:p>
            <a:pPr marL="721995" lvl="1" indent="-447675">
              <a:lnSpc>
                <a:spcPct val="150000"/>
              </a:lnSpc>
            </a:pPr>
            <a:r>
              <a:rPr lang="zh-CN" altLang="en-US" sz="2600" b="1" dirty="0"/>
              <a:t>标记分布学习</a:t>
            </a:r>
            <a:endParaRPr lang="en-US" altLang="zh-CN" sz="2600" b="1" dirty="0"/>
          </a:p>
          <a:p>
            <a:pPr marL="721995" lvl="1" indent="-447675">
              <a:lnSpc>
                <a:spcPct val="150000"/>
              </a:lnSpc>
            </a:pPr>
            <a:r>
              <a:rPr lang="zh-CN" altLang="en-US" sz="2600" b="1" dirty="0"/>
              <a:t>标记相关性</a:t>
            </a:r>
            <a:endParaRPr lang="en-US" altLang="zh-CN" sz="2600" b="1" dirty="0"/>
          </a:p>
          <a:p>
            <a:pPr marL="447675" indent="-447675"/>
            <a:r>
              <a:rPr lang="zh-CN" altLang="en-US" sz="2800" b="1" dirty="0"/>
              <a:t>算法</a:t>
            </a:r>
            <a:endParaRPr lang="en-US" altLang="zh-CN" sz="2800" b="1" dirty="0"/>
          </a:p>
          <a:p>
            <a:pPr marL="721995" lvl="1" indent="-447675">
              <a:lnSpc>
                <a:spcPct val="150000"/>
              </a:lnSpc>
            </a:pPr>
            <a:r>
              <a:rPr lang="zh-CN" altLang="en-US" sz="2600" b="1" dirty="0"/>
              <a:t>标记分布流形</a:t>
            </a:r>
            <a:endParaRPr lang="en-US" altLang="zh-CN" sz="2600" b="1" dirty="0"/>
          </a:p>
          <a:p>
            <a:pPr marL="721995" lvl="1" indent="-447675">
              <a:lnSpc>
                <a:spcPct val="150000"/>
              </a:lnSpc>
            </a:pPr>
            <a:r>
              <a:rPr lang="en-US" altLang="zh-CN" sz="2600" b="1" dirty="0"/>
              <a:t>LDL-LDM</a:t>
            </a:r>
            <a:r>
              <a:rPr lang="zh-CN" altLang="en-US" sz="2600" b="1" dirty="0"/>
              <a:t>算法</a:t>
            </a:r>
            <a:endParaRPr lang="en-US" altLang="zh-CN" sz="2600" b="1" dirty="0"/>
          </a:p>
          <a:p>
            <a:pPr marL="447675" indent="-447675">
              <a:lnSpc>
                <a:spcPct val="150000"/>
              </a:lnSpc>
            </a:pPr>
            <a:r>
              <a:rPr lang="zh-CN" altLang="en-US" sz="2800" b="1" dirty="0">
                <a:latin typeface="华文细黑" panose="02010600040101010101" pitchFamily="2" charset="-122"/>
              </a:rPr>
              <a:t>实验</a:t>
            </a:r>
            <a:endParaRPr lang="en-US" altLang="zh-CN" sz="2800" b="1" dirty="0">
              <a:latin typeface="华文细黑" panose="02010600040101010101" pitchFamily="2" charset="-122"/>
            </a:endParaRPr>
          </a:p>
          <a:p>
            <a:pPr marL="447675" indent="-447675">
              <a:lnSpc>
                <a:spcPct val="150000"/>
              </a:lnSpc>
            </a:pPr>
            <a:r>
              <a:rPr lang="zh-CN" altLang="en-US" sz="2800" b="1" dirty="0">
                <a:latin typeface="华文细黑" panose="02010600040101010101" pitchFamily="2" charset="-122"/>
              </a:rPr>
              <a:t>结论</a:t>
            </a:r>
            <a:endParaRPr lang="en-US" altLang="zh-CN" sz="2800" b="1" dirty="0">
              <a:latin typeface="华文细黑" panose="02010600040101010101" pitchFamily="2" charset="-122"/>
            </a:endParaRPr>
          </a:p>
          <a:p>
            <a:pPr marL="721995" lvl="1" indent="-447675"/>
            <a:endParaRPr lang="en-US" altLang="zh-CN" sz="2400" b="1" dirty="0">
              <a:latin typeface="华文细黑" panose="02010600040101010101" pitchFamily="2" charset="-122"/>
            </a:endParaRPr>
          </a:p>
        </p:txBody>
      </p:sp>
      <p:pic>
        <p:nvPicPr>
          <p:cNvPr id="11268" name="Picture 7" descr="C:\Documents and Settings\user\Local Settings\Temporary Internet Files\Content.IE5\UHIZ17AE\MC900434784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4076700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284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7017C-8335-0E41-9505-E75CFC402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符号定义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5EDC3A-01D9-674C-9912-B6B0C59DDD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 特征空间</a:t>
                </a:r>
                <a14:m>
                  <m:oMath xmlns:m="http://schemas.openxmlformats.org/officeDocument/2006/math"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p>
                    </m:sSup>
                  </m:oMath>
                </a14:m>
                <a:endParaRPr lang="en-US" altLang="zh-CN" b="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 标记空间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b="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b="0" dirty="0"/>
                  <a:t> 示例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dirty="0"/>
                  <a:t> 对应一个标记分布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={</m:t>
                    </m:r>
                    <m:sSubSup>
                      <m:sSub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>
                        <m:sSub>
                          <m:sSub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bSup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>
                        <m:sSub>
                          <m:sSubPr>
                            <m:ctrlP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sup>
                    </m:sSubSup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⋯,</m:t>
                    </m:r>
                    <m:sSubSup>
                      <m:sSubSup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>
                        <m:sSub>
                          <m:sSubPr>
                            <m:ctrlP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p>
                    </m:sSubSup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b="1" i="1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>
                        <m:sSub>
                          <m:sSubPr>
                            <m:ctrlP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sup>
                    </m:sSubSup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0,</m:t>
                    </m:r>
                    <m:r>
                      <a:rPr lang="zh-CN" alt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CN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</m:sup>
                        </m:sSub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nary>
                  </m:oMath>
                </a14:m>
                <a:endParaRPr lang="en-US" altLang="zh-CN" b="0" i="1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b="0" dirty="0"/>
                  <a:t>训练集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dirty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dirty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b="1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dirty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,⋯,</m:t>
                        </m:r>
                        <m:r>
                          <m:rPr>
                            <m:nor/>
                          </m:rPr>
                          <a:rPr lang="en-US" altLang="zh-CN" dirty="0"/>
                          <m:t> 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dirty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dirty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b="1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dirty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zh-CN" b="1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特征矩阵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dirty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b="1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⋯,</m:t>
                            </m:r>
                            <m:sSub>
                              <m:sSubPr>
                                <m:ctrlPr>
                                  <a:rPr lang="en-US" altLang="zh-CN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dirty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标记分布矩阵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endParaRPr lang="en-US" altLang="zh-CN" b="1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表示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zh-CN" altLang="en-US" dirty="0"/>
                  <a:t>的第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dirty="0"/>
                  <a:t>列</a:t>
                </a: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LDL</a:t>
                </a:r>
                <a:r>
                  <a:rPr lang="zh-CN" altLang="en-US" dirty="0"/>
                  <a:t>旨在从</a:t>
                </a:r>
                <a:r>
                  <a:rPr lang="en-US" altLang="zh-CN" i="1" dirty="0"/>
                  <a:t>S</a:t>
                </a:r>
                <a:r>
                  <a:rPr lang="zh-CN" altLang="en-US" dirty="0"/>
                  <a:t>中学习一个多元函数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altLang="zh-CN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5EDC3A-01D9-674C-9912-B6B0C59DDD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2" t="-1299" b="-129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4143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B8AFC-6948-1549-8FA3-5B54E02CD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LDL模型</a:t>
            </a:r>
            <a:r>
              <a:rPr lang="zh-CN" altLang="en-US" dirty="0"/>
              <a:t> 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943F6-7E79-C84F-998D-E8A3C5588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 最大熵模型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 </a:t>
            </a:r>
            <a:r>
              <a:rPr lang="en-US" altLang="zh-CN" dirty="0"/>
              <a:t>KL</a:t>
            </a:r>
            <a:r>
              <a:rPr lang="zh-CN" altLang="en-US" dirty="0"/>
              <a:t>散度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 基本模型</a:t>
            </a:r>
            <a:endParaRPr lang="en-US" altLang="zh-CN" dirty="0"/>
          </a:p>
          <a:p>
            <a:pPr marL="0" indent="0">
              <a:buNone/>
            </a:pP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0134B2-4213-CD42-B610-BBBED7545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2132856"/>
            <a:ext cx="5537200" cy="1092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25FB05-06F6-594F-B223-0C4B607AF2C2}"/>
                  </a:ext>
                </a:extLst>
              </p:cNvPr>
              <p:cNvSpPr txBox="1"/>
              <p:nvPr/>
            </p:nvSpPr>
            <p:spPr>
              <a:xfrm>
                <a:off x="2699792" y="3914052"/>
                <a:ext cx="2706125" cy="781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sz="200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e>
                      </m:nary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25FB05-06F6-594F-B223-0C4B607AF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3914052"/>
                <a:ext cx="2706125" cy="781752"/>
              </a:xfrm>
              <a:prstGeom prst="rect">
                <a:avLst/>
              </a:prstGeom>
              <a:blipFill>
                <a:blip r:embed="rId4"/>
                <a:stretch>
                  <a:fillRect l="-1402" t="-141935" r="-935" b="-19032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E2C4AD4-2DF9-0347-827D-4BF34CDA0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8295" y="5384800"/>
            <a:ext cx="5499100" cy="1168400"/>
          </a:xfrm>
          <a:prstGeom prst="rect">
            <a:avLst/>
          </a:prstGeom>
        </p:spPr>
      </p:pic>
      <p:sp>
        <p:nvSpPr>
          <p:cNvPr id="7" name="矩形 8">
            <a:extLst>
              <a:ext uri="{FF2B5EF4-FFF2-40B4-BE49-F238E27FC236}">
                <a16:creationId xmlns:a16="http://schemas.microsoft.com/office/drawing/2014/main" id="{C647B614-0D19-804C-B6D2-96820AF1DA6C}"/>
              </a:ext>
            </a:extLst>
          </p:cNvPr>
          <p:cNvSpPr/>
          <p:nvPr/>
        </p:nvSpPr>
        <p:spPr>
          <a:xfrm>
            <a:off x="6876256" y="5615057"/>
            <a:ext cx="1933872" cy="707886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atin typeface="+mn-ea"/>
                <a:ea typeface="+mn-ea"/>
              </a:rPr>
              <a:t>基本模型未考虑标记相关性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8">
                <a:extLst>
                  <a:ext uri="{FF2B5EF4-FFF2-40B4-BE49-F238E27FC236}">
                    <a16:creationId xmlns:a16="http://schemas.microsoft.com/office/drawing/2014/main" id="{2A8C3865-0E14-2144-850C-4D1CB4CEDA7E}"/>
                  </a:ext>
                </a:extLst>
              </p:cNvPr>
              <p:cNvSpPr/>
              <p:nvPr/>
            </p:nvSpPr>
            <p:spPr>
              <a:xfrm>
                <a:off x="6480314" y="1486303"/>
                <a:ext cx="2329814" cy="789703"/>
              </a:xfrm>
              <a:prstGeom prst="rect">
                <a:avLst/>
              </a:prstGeom>
              <a:solidFill>
                <a:srgbClr val="FFFF00"/>
              </a:solidFill>
              <a:ln w="28575">
                <a:solidFill>
                  <a:schemeClr val="tx1"/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000" dirty="0">
                    <a:latin typeface="+mn-ea"/>
                    <a:ea typeface="+mn-ea"/>
                  </a:rPr>
                  <a:t>满足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𝑝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𝑗</m:t>
                            </m:r>
                          </m:sub>
                        </m:sSub>
                      </m:e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</m:d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≥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0</m:t>
                    </m:r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,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 且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naryPr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𝑗</m:t>
                        </m:r>
                      </m:sub>
                      <m:sup/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𝑝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|</m:t>
                        </m:r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)</m:t>
                        </m:r>
                      </m:e>
                    </m:nary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=1</m:t>
                    </m:r>
                  </m:oMath>
                </a14:m>
                <a:endParaRPr lang="zh-CN" altLang="en-US" sz="2000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8" name="矩形 8">
                <a:extLst>
                  <a:ext uri="{FF2B5EF4-FFF2-40B4-BE49-F238E27FC236}">
                    <a16:creationId xmlns:a16="http://schemas.microsoft.com/office/drawing/2014/main" id="{2A8C3865-0E14-2144-850C-4D1CB4CED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314" y="1486303"/>
                <a:ext cx="2329814" cy="789703"/>
              </a:xfrm>
              <a:prstGeom prst="rect">
                <a:avLst/>
              </a:prstGeom>
              <a:blipFill>
                <a:blip r:embed="rId6"/>
                <a:stretch>
                  <a:fillRect t="-13846" b="-83077"/>
                </a:stretch>
              </a:blipFill>
              <a:ln w="28575">
                <a:solidFill>
                  <a:schemeClr val="tx1"/>
                </a:solidFill>
                <a:prstDash val="sysDash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255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透明">
  <a:themeElements>
    <a:clrScheme name="字幕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自定义 2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透明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31732</TotalTime>
  <Words>1521</Words>
  <Application>Microsoft Macintosh PowerPoint</Application>
  <PresentationFormat>On-screen Show (4:3)</PresentationFormat>
  <Paragraphs>322</Paragraphs>
  <Slides>30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华文细黑</vt:lpstr>
      <vt:lpstr>Arial</vt:lpstr>
      <vt:lpstr>Calibri</vt:lpstr>
      <vt:lpstr>Cambria Math</vt:lpstr>
      <vt:lpstr>透明</vt:lpstr>
      <vt:lpstr>PowerPoint Presentation</vt:lpstr>
      <vt:lpstr>PowerPoint Presentation</vt:lpstr>
      <vt:lpstr>报告内容</vt:lpstr>
      <vt:lpstr>标记分布学习</vt:lpstr>
      <vt:lpstr>标记相关性</vt:lpstr>
      <vt:lpstr>既有LDL工作的不足</vt:lpstr>
      <vt:lpstr>报告内容</vt:lpstr>
      <vt:lpstr>符号定义</vt:lpstr>
      <vt:lpstr>LDL模型 </vt:lpstr>
      <vt:lpstr>标记相关性&amp;标记分布流形</vt:lpstr>
      <vt:lpstr>LDL-LDM框架</vt:lpstr>
      <vt:lpstr>LLE &amp; 标记分布流形</vt:lpstr>
      <vt:lpstr>全局标记相关性</vt:lpstr>
      <vt:lpstr>局部标记相关性</vt:lpstr>
      <vt:lpstr>标记分布包含噪音</vt:lpstr>
      <vt:lpstr>LDL-LDM模型</vt:lpstr>
      <vt:lpstr>迭代优化 – 更新 W</vt:lpstr>
      <vt:lpstr>迭代优化 – 更新 Z</vt:lpstr>
      <vt:lpstr>报告内容</vt:lpstr>
      <vt:lpstr>实验</vt:lpstr>
      <vt:lpstr>对比算法</vt:lpstr>
      <vt:lpstr>实验结果</vt:lpstr>
      <vt:lpstr>实验结果（续）</vt:lpstr>
      <vt:lpstr>统计检验</vt:lpstr>
      <vt:lpstr>包含噪音的实验结果</vt:lpstr>
      <vt:lpstr>包含噪音的实验结果（续）</vt:lpstr>
      <vt:lpstr>优化方法性能</vt:lpstr>
      <vt:lpstr>报告内容</vt:lpstr>
      <vt:lpstr>结论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Xin Geng</dc:creator>
  <cp:lastModifiedBy>王靖</cp:lastModifiedBy>
  <cp:revision>2066</cp:revision>
  <cp:lastPrinted>2017-03-02T10:43:33Z</cp:lastPrinted>
  <dcterms:created xsi:type="dcterms:W3CDTF">2013-11-16T03:08:05Z</dcterms:created>
  <dcterms:modified xsi:type="dcterms:W3CDTF">2021-08-27T09:19:15Z</dcterms:modified>
</cp:coreProperties>
</file>